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71" r:id="rId8"/>
    <p:sldId id="272" r:id="rId9"/>
    <p:sldId id="27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4" r:id="rId18"/>
    <p:sldId id="275" r:id="rId19"/>
    <p:sldId id="273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07680-90D5-654B-9342-1F8894B092DC}" type="datetimeFigureOut">
              <a:rPr lang="en-US" smtClean="0"/>
              <a:t>5/10/11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3D76E-6200-6042-ABC5-DC78F1A6B1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2EA982-A004-3B44-A694-B6D85EBE3768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11999-625F-544A-81BE-45E5DFAA5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312FC-5ED2-2442-8985-71847C266B49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29E7E-DEE8-9747-B74E-7A97CE9C7D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hyperlink" Target="http://www.ode.state.or.us/search/page/?id=270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jpeg"/><Relationship Id="rId4" Type="http://schemas.openxmlformats.org/officeDocument/2006/relationships/hyperlink" Target="http://www.lexile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wiki.4j.lane.edu/groups/worksamples/" TargetMode="External"/><Relationship Id="rId3" Type="http://schemas.openxmlformats.org/officeDocument/2006/relationships/hyperlink" Target="http://www.gutenberg.org/wiki/Main_Page" TargetMode="External"/><Relationship Id="rId5" Type="http://schemas.openxmlformats.org/officeDocument/2006/relationships/hyperlink" Target="http://www.lexile.com/analyzer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Pj043849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382000" cy="617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rgbClr val="663300"/>
                </a:solidFill>
                <a:latin typeface="Trebuchet MS" pitchFamily="-106" charset="0"/>
              </a:rPr>
              <a:t>2009-10 State Scoring Guide </a:t>
            </a:r>
            <a:br>
              <a:rPr lang="en-US" sz="4400">
                <a:solidFill>
                  <a:srgbClr val="663300"/>
                </a:solidFill>
                <a:latin typeface="Trebuchet MS" pitchFamily="-106" charset="0"/>
              </a:rPr>
            </a:br>
            <a:r>
              <a:rPr lang="en-US" sz="4400">
                <a:solidFill>
                  <a:srgbClr val="663300"/>
                </a:solidFill>
                <a:latin typeface="Trebuchet MS" pitchFamily="-106" charset="0"/>
              </a:rPr>
              <a:t>Professional Development</a:t>
            </a:r>
            <a:br>
              <a:rPr lang="en-US" sz="4400">
                <a:solidFill>
                  <a:srgbClr val="663300"/>
                </a:solidFill>
                <a:latin typeface="Trebuchet MS" pitchFamily="-106" charset="0"/>
              </a:rPr>
            </a:br>
            <a:r>
              <a:rPr lang="en-US" sz="4400">
                <a:solidFill>
                  <a:srgbClr val="663300"/>
                </a:solidFill>
                <a:latin typeface="Trebuchet MS" pitchFamily="-106" charset="0"/>
              </a:rPr>
              <a:t>Assessing the Essential Skill of Reading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6200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>
                <a:solidFill>
                  <a:srgbClr val="6890C0"/>
                </a:solidFill>
                <a:latin typeface="Adobe Garamond Pro Bold" pitchFamily="18" charset="0"/>
                <a:ea typeface="+mj-ea"/>
                <a:cs typeface="+mj-cs"/>
              </a:rPr>
              <a:t/>
            </a:r>
            <a:br>
              <a:rPr lang="en-US" sz="4000" smtClean="0">
                <a:solidFill>
                  <a:srgbClr val="6890C0"/>
                </a:solidFill>
                <a:latin typeface="Adobe Garamond Pro Bold" pitchFamily="18" charset="0"/>
                <a:ea typeface="+mj-ea"/>
                <a:cs typeface="+mj-cs"/>
              </a:rPr>
            </a:br>
            <a: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Official Scoring Guide Traits</a:t>
            </a:r>
            <a:r>
              <a:rPr lang="en-US" sz="40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/>
            </a:r>
            <a:br>
              <a:rPr lang="en-US" sz="40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</a:br>
            <a:endParaRPr lang="en-US" sz="4000" b="1" smtClean="0">
              <a:solidFill>
                <a:srgbClr val="E87C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4191000" cy="3733800"/>
          </a:xfrm>
        </p:spPr>
        <p:txBody>
          <a:bodyPr/>
          <a:lstStyle/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Demonstrate understanding</a:t>
            </a:r>
          </a:p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Develop an interpretation </a:t>
            </a:r>
          </a:p>
          <a:p>
            <a:pPr eaLnBrk="1" hangingPunct="1"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Analyze text</a:t>
            </a:r>
          </a:p>
          <a:p>
            <a:pPr eaLnBrk="1" hangingPunct="1">
              <a:buFontTx/>
              <a:buNone/>
            </a:pPr>
            <a:endParaRPr lang="en-US" sz="3600" b="1">
              <a:solidFill>
                <a:srgbClr val="663300"/>
              </a:solidFill>
              <a:latin typeface="Trebuchet MS" pitchFamily="-106" charset="0"/>
            </a:endParaRPr>
          </a:p>
        </p:txBody>
      </p:sp>
      <p:pic>
        <p:nvPicPr>
          <p:cNvPr id="23556" name="Picture 4" descr="MPj042778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9713" y="1905000"/>
            <a:ext cx="3324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543800" cy="7318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Demonstrate Understanding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2286000"/>
            <a:ext cx="5029200" cy="41148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Main ideas, relevant details, sequence of events, relationship among ideas, facts/opinions</a:t>
            </a:r>
          </a:p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Literal Comprehension</a:t>
            </a:r>
          </a:p>
          <a:p>
            <a:pPr eaLnBrk="1" hangingPunct="1"/>
            <a:endParaRPr lang="en-US" b="1">
              <a:solidFill>
                <a:srgbClr val="663300"/>
              </a:solidFill>
              <a:latin typeface="Trebuchet MS" pitchFamily="-106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057400" y="1371600"/>
            <a:ext cx="510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>
                <a:solidFill>
                  <a:srgbClr val="808000"/>
                </a:solidFill>
                <a:latin typeface="Trebuchet MS" pitchFamily="-106" charset="0"/>
              </a:rPr>
              <a:t>“Getting the gist”</a:t>
            </a:r>
          </a:p>
        </p:txBody>
      </p:sp>
      <p:pic>
        <p:nvPicPr>
          <p:cNvPr id="24581" name="Picture 5" descr="MPj042768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0"/>
            <a:ext cx="2655888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620000" cy="7318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Develop an Interpretation</a:t>
            </a:r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066800" y="1524000"/>
            <a:ext cx="762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>
                <a:solidFill>
                  <a:srgbClr val="808000"/>
                </a:solidFill>
                <a:latin typeface="Trebuchet MS" pitchFamily="-106" charset="0"/>
              </a:rPr>
              <a:t>“Reading between the lines”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2667000"/>
            <a:ext cx="6096000" cy="3459163"/>
          </a:xfrm>
        </p:spPr>
        <p:txBody>
          <a:bodyPr/>
          <a:lstStyle/>
          <a:p>
            <a:pPr eaLnBrk="1" hangingPunct="1"/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Unstated main ideas/themes</a:t>
            </a:r>
          </a:p>
          <a:p>
            <a:pPr eaLnBrk="1" hangingPunct="1"/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Inferences, interpretations, conclusions, generalizations, and predictions</a:t>
            </a:r>
          </a:p>
          <a:p>
            <a:pPr eaLnBrk="1" hangingPunct="1"/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Inferential Comprehension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600" b="1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543800" cy="1219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Analyze Text</a:t>
            </a:r>
            <a:b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</a:br>
            <a:r>
              <a:rPr lang="en-US" sz="3200" b="1" smtClean="0">
                <a:solidFill>
                  <a:srgbClr val="E87C40"/>
                </a:solidFill>
                <a:latin typeface="Trebuchet MS" pitchFamily="34" charset="0"/>
                <a:ea typeface="+mj-ea"/>
                <a:cs typeface="+mj-cs"/>
              </a:rPr>
              <a:t>(Informational and Literary)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352800"/>
            <a:ext cx="7331075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Author’s purpose, ideas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None/>
            </a:pP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	and reasoning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Writer’s Strategies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Literary elements/devices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Textual evidence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524000" y="2133600"/>
            <a:ext cx="647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solidFill>
                  <a:srgbClr val="808000"/>
                </a:solidFill>
                <a:latin typeface="Trebuchet MS" pitchFamily="-106" charset="0"/>
              </a:rPr>
              <a:t>“Looking at the author’s craft and applying knowledge of literature”</a:t>
            </a:r>
            <a:endParaRPr lang="en-US" sz="2400" b="0">
              <a:solidFill>
                <a:srgbClr val="808000"/>
              </a:solidFill>
              <a:latin typeface="Trebuchet MS" pitchFamily="-106" charset="0"/>
            </a:endParaRPr>
          </a:p>
        </p:txBody>
      </p:sp>
      <p:pic>
        <p:nvPicPr>
          <p:cNvPr id="26629" name="Picture 6" descr="MPj043836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3800" y="2895600"/>
            <a:ext cx="234156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543800" cy="7318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Important Issues in Scoring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924800" cy="762000"/>
          </a:xfrm>
        </p:spPr>
        <p:txBody>
          <a:bodyPr/>
          <a:lstStyle/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>
                <a:solidFill>
                  <a:srgbClr val="663300"/>
                </a:solidFill>
                <a:latin typeface="Trebuchet MS" pitchFamily="-106" charset="0"/>
              </a:rPr>
              <a:t>Seeking evidence of accomplishment</a:t>
            </a:r>
          </a:p>
          <a:p>
            <a:pPr eaLnBrk="1" hangingPunct="1">
              <a:buFontTx/>
              <a:buNone/>
            </a:pPr>
            <a:endParaRPr lang="en-US" sz="3200">
              <a:solidFill>
                <a:srgbClr val="663300"/>
              </a:solidFill>
            </a:endParaRPr>
          </a:p>
        </p:txBody>
      </p:sp>
      <p:pic>
        <p:nvPicPr>
          <p:cNvPr id="27652" name="Picture 5" descr="MPj043948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971800"/>
            <a:ext cx="4953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838200" y="2514600"/>
            <a:ext cx="28956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 b="0">
                <a:solidFill>
                  <a:srgbClr val="663300"/>
                </a:solidFill>
                <a:latin typeface="Trebuchet MS" pitchFamily="-106" charset="0"/>
              </a:rPr>
              <a:t>Evidence may be found throughout the response</a:t>
            </a:r>
          </a:p>
          <a:p>
            <a:pPr>
              <a:spcBef>
                <a:spcPct val="50000"/>
              </a:spcBef>
            </a:pPr>
            <a:endParaRPr lang="en-US" sz="3600" b="0">
              <a:latin typeface="Trebuchet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9"/>
          <p:cNvSpPr txBox="1">
            <a:spLocks noChangeArrowheads="1"/>
          </p:cNvSpPr>
          <p:nvPr/>
        </p:nvSpPr>
        <p:spPr bwMode="auto">
          <a:xfrm>
            <a:off x="3581400" y="1371600"/>
            <a:ext cx="33528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r>
              <a:rPr lang="en-US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6.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 Why didn’t I think of that?</a:t>
            </a:r>
          </a:p>
          <a:p>
            <a:pPr marL="342900" indent="-342900" algn="ctr"/>
            <a:r>
              <a:rPr lang="en-US" sz="1600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( I gain insights.)</a:t>
            </a:r>
            <a:endParaRPr lang="en-US" b="0">
              <a:latin typeface="Trebuchet MS" pitchFamily="-106" charset="0"/>
            </a:endParaRPr>
          </a:p>
        </p:txBody>
      </p:sp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2590800" y="2133600"/>
            <a:ext cx="3429000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5.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 They nailed it; strong proof.</a:t>
            </a:r>
            <a:endParaRPr lang="en-US" b="0">
              <a:latin typeface="Trebuchet MS" pitchFamily="-106" charset="0"/>
            </a:endParaRPr>
          </a:p>
          <a:p>
            <a:pPr eaLnBrk="0" hangingPunct="0"/>
            <a:endParaRPr lang="en-US" b="0"/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990600" y="5943600"/>
            <a:ext cx="27432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buSzPct val="100000"/>
              <a:tabLst>
                <a:tab pos="152400" algn="l"/>
                <a:tab pos="228600" algn="l"/>
              </a:tabLst>
            </a:pPr>
            <a:r>
              <a:rPr lang="en-US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1.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 Didn’t have a clue</a:t>
            </a:r>
            <a:endParaRPr lang="en-US" b="0">
              <a:latin typeface="Trebuchet MS" pitchFamily="-106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295400" y="2743200"/>
            <a:ext cx="3886200" cy="5715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200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4.</a:t>
            </a:r>
            <a:r>
              <a:rPr lang="en-US" sz="1600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  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They got it and there’s proof. </a:t>
            </a:r>
            <a:endParaRPr lang="en-US" b="0">
              <a:latin typeface="Trebuchet MS" pitchFamily="-106" charset="0"/>
            </a:endParaRPr>
          </a:p>
          <a:p>
            <a:pPr algn="ctr" eaLnBrk="0" hangingPunct="0"/>
            <a:r>
              <a:rPr lang="en-US" sz="1600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(more strengths than weakness)</a:t>
            </a:r>
            <a:endParaRPr lang="en-US" sz="1600" b="0">
              <a:latin typeface="Trebuchet MS" pitchFamily="-106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981200" y="5181600"/>
            <a:ext cx="23622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200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2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. Not even close</a:t>
            </a:r>
          </a:p>
          <a:p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- confused</a:t>
            </a:r>
            <a:endParaRPr lang="en-US" b="0">
              <a:latin typeface="Trebuchet MS" pitchFamily="-106" charset="0"/>
            </a:endParaRP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3505200" y="4114800"/>
            <a:ext cx="3352800" cy="1066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3.</a:t>
            </a:r>
            <a:r>
              <a:rPr lang="en-US" sz="1600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 </a:t>
            </a:r>
            <a:r>
              <a:rPr lang="en-US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May have gotten it, but not enough evidence</a:t>
            </a:r>
            <a:endParaRPr lang="en-US" b="0">
              <a:latin typeface="Trebuchet MS" pitchFamily="-106" charset="0"/>
            </a:endParaRPr>
          </a:p>
          <a:p>
            <a:r>
              <a:rPr lang="en-US" sz="1600" b="0"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(more weaknesses than strengths)</a:t>
            </a:r>
            <a:endParaRPr lang="en-US" sz="1600" b="0">
              <a:latin typeface="Trebuchet MS" pitchFamily="-106" charset="0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990600" y="677863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3600">
                <a:solidFill>
                  <a:srgbClr val="E87C4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pitchFamily="-106" charset="0"/>
                <a:ea typeface="Times New Roman" pitchFamily="-106" charset="0"/>
                <a:cs typeface="Times New Roman" pitchFamily="-106" charset="0"/>
              </a:rPr>
              <a:t>Simplified Reading Scoring Guide</a:t>
            </a:r>
            <a:endParaRPr lang="en-US" sz="3600" b="0"/>
          </a:p>
        </p:txBody>
      </p:sp>
      <p:sp>
        <p:nvSpPr>
          <p:cNvPr id="28681" name="Rectangle 16"/>
          <p:cNvSpPr>
            <a:spLocks noChangeArrowheads="1"/>
          </p:cNvSpPr>
          <p:nvPr/>
        </p:nvSpPr>
        <p:spPr bwMode="auto">
          <a:xfrm>
            <a:off x="-38100" y="1423988"/>
            <a:ext cx="1841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100" b="0"/>
              <a:t/>
            </a:r>
            <a:br>
              <a:rPr lang="en-US" sz="1100" b="0"/>
            </a:br>
            <a:endParaRPr lang="en-US" b="0"/>
          </a:p>
          <a:p>
            <a:pPr eaLnBrk="0" hangingPunct="0"/>
            <a:endParaRPr lang="en-US" b="0"/>
          </a:p>
        </p:txBody>
      </p:sp>
      <p:sp>
        <p:nvSpPr>
          <p:cNvPr id="28682" name="Rectangle 17"/>
          <p:cNvSpPr>
            <a:spLocks noChangeArrowheads="1"/>
          </p:cNvSpPr>
          <p:nvPr/>
        </p:nvSpPr>
        <p:spPr bwMode="auto">
          <a:xfrm>
            <a:off x="-38100" y="2324100"/>
            <a:ext cx="1841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tabLst>
                <a:tab pos="3916363" algn="l"/>
              </a:tabLst>
            </a:pPr>
            <a:r>
              <a:rPr lang="en-US" sz="1100" b="0"/>
              <a:t/>
            </a:r>
            <a:br>
              <a:rPr lang="en-US" sz="1100" b="0"/>
            </a:br>
            <a:endParaRPr lang="en-US" b="0"/>
          </a:p>
          <a:p>
            <a:pPr eaLnBrk="0" hangingPunct="0">
              <a:tabLst>
                <a:tab pos="3916363" algn="l"/>
              </a:tabLst>
            </a:pPr>
            <a:endParaRPr lang="en-US" b="0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>
            <a:off x="457200" y="1371600"/>
            <a:ext cx="7620000" cy="464502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7086600" cy="7318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Formative Assessment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90800"/>
            <a:ext cx="5029200" cy="35353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000">
                <a:solidFill>
                  <a:srgbClr val="663300"/>
                </a:solidFill>
                <a:latin typeface="Trebuchet MS" pitchFamily="-106" charset="0"/>
              </a:rPr>
              <a:t>The Scoring Guide is intended to be more than a final assessment tool.</a:t>
            </a:r>
          </a:p>
          <a:p>
            <a:pPr eaLnBrk="1" hangingPunct="1"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000">
                <a:solidFill>
                  <a:srgbClr val="663300"/>
                </a:solidFill>
                <a:latin typeface="Trebuchet MS" pitchFamily="-106" charset="0"/>
              </a:rPr>
              <a:t>Both teachers and students can use the Scoring Guide to improve reading skills.</a:t>
            </a:r>
            <a:endParaRPr lang="en-US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71600" y="1371600"/>
            <a:ext cx="695007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-106" charset="2"/>
              <a:buNone/>
              <a:defRPr/>
            </a:pPr>
            <a:r>
              <a:rPr lang="en-US" sz="4000">
                <a:solidFill>
                  <a:srgbClr val="E87C4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pitchFamily="-106" charset="0"/>
              </a:rPr>
              <a:t>and the Scoring Guide</a:t>
            </a:r>
          </a:p>
          <a:p>
            <a:pPr>
              <a:defRPr/>
            </a:pPr>
            <a:endParaRPr lang="en-US" sz="4000">
              <a:solidFill>
                <a:srgbClr val="E87C4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pitchFamily="-106" charset="0"/>
            </a:endParaRPr>
          </a:p>
        </p:txBody>
      </p:sp>
      <p:pic>
        <p:nvPicPr>
          <p:cNvPr id="34821" name="Picture 5" descr="MPj040905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9788" y="2362200"/>
            <a:ext cx="26336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Guidelines for Selecting a Text</a:t>
            </a:r>
            <a:endParaRPr lang="en-US" sz="4000" b="1" dirty="0" smtClean="0">
              <a:solidFill>
                <a:srgbClr val="E87C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39939" name="Text Box 4"/>
          <p:cNvSpPr>
            <a:spLocks noChangeArrowheads="1"/>
          </p:cNvSpPr>
          <p:nvPr>
            <p:ph type="body" idx="1"/>
          </p:nvPr>
        </p:nvSpPr>
        <p:spPr>
          <a:xfrm>
            <a:off x="1219200" y="1524000"/>
            <a:ext cx="7391400" cy="464820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Look in local publications</a:t>
            </a:r>
          </a:p>
          <a:p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1000 – 2000 words in length</a:t>
            </a:r>
          </a:p>
          <a:p>
            <a:r>
              <a:rPr lang="en-US" b="1" dirty="0" err="1" smtClean="0">
                <a:solidFill>
                  <a:srgbClr val="663300"/>
                </a:solidFill>
                <a:latin typeface="Trebuchet MS" pitchFamily="-106" charset="0"/>
              </a:rPr>
              <a:t>Lexile</a:t>
            </a:r>
            <a:r>
              <a:rPr lang="en-US" b="1" dirty="0">
                <a:solidFill>
                  <a:srgbClr val="663300"/>
                </a:solidFill>
                <a:latin typeface="Trebuchet MS" pitchFamily="-106" charset="0"/>
              </a:rPr>
              <a:t>:</a:t>
            </a:r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 950 – 1100</a:t>
            </a:r>
          </a:p>
          <a:p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High interest</a:t>
            </a:r>
          </a:p>
          <a:p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Vocabulary </a:t>
            </a:r>
          </a:p>
          <a:p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</a:rPr>
              <a:t>Identifiable elements of writer’s craft</a:t>
            </a:r>
          </a:p>
          <a:p>
            <a:endParaRPr lang="en-US" dirty="0" smtClean="0">
              <a:solidFill>
                <a:srgbClr val="663300"/>
              </a:solidFill>
              <a:latin typeface="Trebuchet MS" pitchFamily="-106" charset="0"/>
            </a:endParaRPr>
          </a:p>
          <a:p>
            <a:pPr algn="r" eaLnBrk="1" hangingPunct="1">
              <a:buFontTx/>
              <a:buNone/>
            </a:pPr>
            <a:r>
              <a:rPr lang="en-US" dirty="0" smtClean="0"/>
              <a:t>	</a:t>
            </a:r>
            <a:endParaRPr lang="en-US" dirty="0">
              <a:solidFill>
                <a:srgbClr val="808000"/>
              </a:solidFill>
              <a:latin typeface="Trebuchet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A Final Thought</a:t>
            </a:r>
          </a:p>
        </p:txBody>
      </p:sp>
      <p:sp>
        <p:nvSpPr>
          <p:cNvPr id="39939" name="Text Box 4"/>
          <p:cNvSpPr>
            <a:spLocks noChangeArrowheads="1"/>
          </p:cNvSpPr>
          <p:nvPr>
            <p:ph type="body" idx="1"/>
          </p:nvPr>
        </p:nvSpPr>
        <p:spPr>
          <a:xfrm>
            <a:off x="1219200" y="1524000"/>
            <a:ext cx="7391400" cy="4648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n-US" sz="4400" b="1">
                <a:solidFill>
                  <a:srgbClr val="663300"/>
                </a:solidFill>
                <a:latin typeface="Trebuchet MS" pitchFamily="-106" charset="0"/>
              </a:rPr>
              <a:t>“</a:t>
            </a:r>
            <a:r>
              <a:rPr lang="en-US" sz="4000">
                <a:solidFill>
                  <a:srgbClr val="663300"/>
                </a:solidFill>
                <a:latin typeface="Trebuchet MS" pitchFamily="-106" charset="0"/>
              </a:rPr>
              <a:t>Frederick Douglass taught that literacy is the path from slavery to freedom. There are many kinds of slavery and many kinds of freedom. But reading is still the path</a:t>
            </a:r>
            <a:r>
              <a:rPr lang="en-US" sz="4400">
                <a:solidFill>
                  <a:srgbClr val="663300"/>
                </a:solidFill>
              </a:rPr>
              <a:t>.</a:t>
            </a:r>
            <a:r>
              <a:rPr lang="en-US" sz="4400">
                <a:solidFill>
                  <a:srgbClr val="663300"/>
                </a:solidFill>
                <a:latin typeface="Trebuchet MS" pitchFamily="-106" charset="0"/>
              </a:rPr>
              <a:t>”</a:t>
            </a:r>
          </a:p>
          <a:p>
            <a:pPr eaLnBrk="1" hangingPunct="1">
              <a:buFontTx/>
              <a:buNone/>
            </a:pPr>
            <a:r>
              <a:rPr lang="en-US" sz="4400" b="1">
                <a:solidFill>
                  <a:srgbClr val="663300"/>
                </a:solidFill>
                <a:latin typeface="Trebuchet MS" pitchFamily="-106" charset="0"/>
              </a:rPr>
              <a:t>						</a:t>
            </a:r>
            <a:r>
              <a:rPr lang="en-US">
                <a:solidFill>
                  <a:srgbClr val="808000"/>
                </a:solidFill>
                <a:latin typeface="Trebuchet MS" pitchFamily="-106" charset="0"/>
              </a:rPr>
              <a:t>Carl Sagan</a:t>
            </a:r>
            <a:endParaRPr lang="en-US" b="1">
              <a:solidFill>
                <a:srgbClr val="663300"/>
              </a:solidFill>
              <a:latin typeface="Trebuchet MS" pitchFamily="-106" charset="0"/>
            </a:endParaRPr>
          </a:p>
          <a:p>
            <a:pPr algn="r" eaLnBrk="1" hangingPunct="1">
              <a:buFontTx/>
              <a:buNone/>
            </a:pPr>
            <a:r>
              <a:rPr lang="en-US"/>
              <a:t>	</a:t>
            </a:r>
            <a:endParaRPr lang="en-US">
              <a:solidFill>
                <a:srgbClr val="808000"/>
              </a:solidFill>
              <a:latin typeface="Trebuchet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Resources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743200"/>
            <a:ext cx="3810000" cy="35052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Scoring Guides </a:t>
            </a:r>
          </a:p>
          <a:p>
            <a:pPr eaLnBrk="1" hangingPunct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Work Samples</a:t>
            </a:r>
          </a:p>
          <a:p>
            <a:pPr eaLnBrk="1" hangingPunct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Anchor Papers </a:t>
            </a:r>
          </a:p>
          <a:p>
            <a:pPr eaLnBrk="1" hangingPunct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Classroom resources</a:t>
            </a:r>
          </a:p>
        </p:txBody>
      </p:sp>
      <p:pic>
        <p:nvPicPr>
          <p:cNvPr id="38916" name="Picture 4" descr="MPj04395100000[1]"/>
          <p:cNvPicPr>
            <a:picLocks noChangeAspect="1" noChangeArrowheads="1"/>
          </p:cNvPicPr>
          <p:nvPr/>
        </p:nvPicPr>
        <p:blipFill>
          <a:blip r:embed="rId2"/>
          <a:srcRect r="13333" b="156"/>
          <a:stretch>
            <a:fillRect/>
          </a:stretch>
        </p:blipFill>
        <p:spPr bwMode="auto">
          <a:xfrm>
            <a:off x="4648200" y="3124200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1152652" y="1524000"/>
            <a:ext cx="365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-106" charset="2"/>
              <a:buNone/>
            </a:pPr>
            <a:r>
              <a:rPr lang="en-US" sz="4800" b="0" dirty="0">
                <a:solidFill>
                  <a:srgbClr val="663300"/>
                </a:solidFill>
                <a:latin typeface="Trebuchet MS" pitchFamily="-106" charset="0"/>
                <a:hlinkClick r:id="rId3"/>
              </a:rPr>
              <a:t>ODE </a:t>
            </a:r>
            <a:r>
              <a:rPr lang="en-US" sz="4800" b="0" dirty="0" smtClean="0">
                <a:solidFill>
                  <a:srgbClr val="663300"/>
                </a:solidFill>
                <a:latin typeface="Trebuchet MS" pitchFamily="-106" charset="0"/>
                <a:hlinkClick r:id="rId3"/>
              </a:rPr>
              <a:t>website</a:t>
            </a:r>
            <a:endParaRPr lang="en-US" sz="4800" b="0" dirty="0" smtClean="0">
              <a:solidFill>
                <a:srgbClr val="663300"/>
              </a:solidFill>
              <a:latin typeface="Trebuchet MS" pitchFamily="-106" charset="0"/>
            </a:endParaRPr>
          </a:p>
          <a:p>
            <a:pPr marL="342900" indent="-342900"/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838200"/>
            <a:ext cx="7085013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Goals</a:t>
            </a:r>
            <a:r>
              <a:rPr lang="en-US" sz="4400" smtClean="0">
                <a:solidFill>
                  <a:srgbClr val="E87C40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en-US" sz="4400" smtClean="0">
                <a:solidFill>
                  <a:srgbClr val="E87C40"/>
                </a:solidFill>
                <a:latin typeface="Trebuchet MS" pitchFamily="34" charset="0"/>
                <a:ea typeface="+mj-ea"/>
                <a:cs typeface="+mj-cs"/>
              </a:rPr>
            </a:br>
            <a:r>
              <a:rPr lang="en-US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Participants will know: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209800"/>
            <a:ext cx="6553200" cy="3581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>
                <a:solidFill>
                  <a:srgbClr val="663300"/>
                </a:solidFill>
                <a:latin typeface="Trebuchet MS" pitchFamily="-106" charset="0"/>
              </a:rPr>
              <a:t>Requirements for demonstrating proficiency in the Essential Skill of Reading  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>
                <a:solidFill>
                  <a:srgbClr val="663300"/>
                </a:solidFill>
                <a:latin typeface="Trebuchet MS" pitchFamily="-106" charset="0"/>
              </a:rPr>
              <a:t>Official State Scoring Guide traits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>
                <a:solidFill>
                  <a:srgbClr val="663300"/>
                </a:solidFill>
                <a:latin typeface="Trebuchet MS" pitchFamily="-106" charset="0"/>
              </a:rPr>
              <a:t>Resources &amp; professional development available</a:t>
            </a:r>
          </a:p>
          <a:p>
            <a:pPr eaLnBrk="1" hangingPunct="1">
              <a:lnSpc>
                <a:spcPct val="90000"/>
              </a:lnSpc>
            </a:pPr>
            <a:endParaRPr lang="en-US" sz="320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Resources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96180"/>
            <a:ext cx="4648200" cy="3887119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b="1" dirty="0" smtClean="0">
                <a:solidFill>
                  <a:srgbClr val="663300"/>
                </a:solidFill>
                <a:latin typeface="Trebuchet MS" pitchFamily="-106" charset="0"/>
                <a:hlinkClick r:id="rId2"/>
              </a:rPr>
              <a:t>4J resources</a:t>
            </a:r>
            <a:endParaRPr lang="en-US" sz="3200" b="1" dirty="0" smtClean="0">
              <a:solidFill>
                <a:srgbClr val="663300"/>
              </a:solidFill>
              <a:latin typeface="Trebuchet MS" pitchFamily="-106" charset="0"/>
            </a:endParaRP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 dirty="0" smtClean="0">
                <a:solidFill>
                  <a:srgbClr val="663300"/>
                </a:solidFill>
                <a:latin typeface="Trebuchet MS" pitchFamily="-106" charset="0"/>
              </a:rPr>
              <a:t>OSLIS</a:t>
            </a:r>
          </a:p>
          <a:p>
            <a:pPr lvl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2800" b="1" dirty="0" smtClean="0">
                <a:solidFill>
                  <a:srgbClr val="663300"/>
                </a:solidFill>
                <a:latin typeface="Trebuchet MS" pitchFamily="-106" charset="0"/>
              </a:rPr>
              <a:t>Gale Database</a:t>
            </a:r>
          </a:p>
          <a:p>
            <a:pPr eaLnBrk="1" hangingPunct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3200" b="1" dirty="0" smtClean="0">
                <a:solidFill>
                  <a:srgbClr val="663300"/>
                </a:solidFill>
                <a:latin typeface="Trebuchet MS" pitchFamily="-106" charset="0"/>
                <a:hlinkClick r:id="rId3"/>
              </a:rPr>
              <a:t>Project Gutenberg</a:t>
            </a:r>
            <a:endParaRPr lang="en-US" sz="3200" b="1" dirty="0" smtClean="0">
              <a:solidFill>
                <a:srgbClr val="663300"/>
              </a:solidFill>
              <a:latin typeface="Trebuchet MS" pitchFamily="-106" charset="0"/>
            </a:endParaRPr>
          </a:p>
          <a:p>
            <a:pPr eaLnBrk="1" hangingPunct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b="1" dirty="0" err="1" smtClean="0">
                <a:solidFill>
                  <a:srgbClr val="663300"/>
                </a:solidFill>
                <a:latin typeface="Trebuchet MS" pitchFamily="-106" charset="0"/>
                <a:hlinkClick r:id="rId4"/>
              </a:rPr>
              <a:t>Lexiles</a:t>
            </a:r>
            <a:endParaRPr lang="en-US" sz="2800" b="1" dirty="0" smtClean="0">
              <a:solidFill>
                <a:srgbClr val="663300"/>
              </a:solidFill>
              <a:latin typeface="Trebuchet MS" pitchFamily="-106" charset="0"/>
            </a:endParaRPr>
          </a:p>
          <a:p>
            <a:pPr lvl="1">
              <a:spcAft>
                <a:spcPct val="20000"/>
              </a:spcAft>
              <a:buClr>
                <a:srgbClr val="6890C0"/>
              </a:buClr>
              <a:buSzPct val="110000"/>
              <a:buFont typeface="Wingdings" pitchFamily="-106" charset="2"/>
              <a:buChar char="n"/>
            </a:pPr>
            <a:r>
              <a:rPr lang="en-US" sz="2800" b="1" dirty="0" err="1" smtClean="0">
                <a:solidFill>
                  <a:srgbClr val="663300"/>
                </a:solidFill>
                <a:latin typeface="Trebuchet MS" pitchFamily="-106" charset="0"/>
                <a:hlinkClick r:id="rId5"/>
              </a:rPr>
              <a:t>Lexile</a:t>
            </a:r>
            <a:r>
              <a:rPr lang="en-US" sz="2800" b="1" dirty="0" smtClean="0">
                <a:solidFill>
                  <a:srgbClr val="663300"/>
                </a:solidFill>
                <a:latin typeface="Trebuchet MS" pitchFamily="-106" charset="0"/>
                <a:hlinkClick r:id="rId5"/>
              </a:rPr>
              <a:t> Analyzer</a:t>
            </a:r>
            <a:endParaRPr lang="en-US" sz="2800" b="1" dirty="0" smtClean="0">
              <a:solidFill>
                <a:srgbClr val="663300"/>
              </a:solidFill>
              <a:latin typeface="Trebuchet MS" pitchFamily="-106" charset="0"/>
            </a:endParaRPr>
          </a:p>
        </p:txBody>
      </p:sp>
      <p:pic>
        <p:nvPicPr>
          <p:cNvPr id="38916" name="Picture 4" descr="MPj04395100000[1]"/>
          <p:cNvPicPr>
            <a:picLocks noChangeAspect="1" noChangeArrowheads="1"/>
          </p:cNvPicPr>
          <p:nvPr/>
        </p:nvPicPr>
        <p:blipFill>
          <a:blip r:embed="rId6"/>
          <a:srcRect r="13333" b="156"/>
          <a:stretch>
            <a:fillRect/>
          </a:stretch>
        </p:blipFill>
        <p:spPr bwMode="auto">
          <a:xfrm>
            <a:off x="5428934" y="1896180"/>
            <a:ext cx="3257865" cy="356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>
                <a:solidFill>
                  <a:srgbClr val="663300"/>
                </a:solidFill>
                <a:latin typeface="Trebuchet MS" pitchFamily="-106" charset="0"/>
              </a:rPr>
              <a:t>Essential Skills Requirement for Reading according to OAR: 581-22-0615 (adopted June 2008)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None/>
            </a:pPr>
            <a:r>
              <a:rPr lang="en-US" sz="2600">
                <a:solidFill>
                  <a:srgbClr val="663300"/>
                </a:solidFill>
                <a:latin typeface="Trebuchet MS" pitchFamily="-106" charset="0"/>
              </a:rPr>
              <a:t>	</a:t>
            </a:r>
            <a:r>
              <a:rPr lang="en-US" sz="2600" b="1">
                <a:solidFill>
                  <a:srgbClr val="663300"/>
                </a:solidFill>
                <a:latin typeface="Trebuchet MS" pitchFamily="-106" charset="0"/>
              </a:rPr>
              <a:t>The graduating class of 2012 will be required to demonstrate proficiency in reading and comprehending a variety of text.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2600">
                <a:solidFill>
                  <a:srgbClr val="663300"/>
                </a:solidFill>
                <a:latin typeface="Trebuchet MS" pitchFamily="-106" charset="0"/>
              </a:rPr>
              <a:t>Reading work sample and scoring guide adopted by State Board – October 2009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State Education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620000" cy="7318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Demonstrating Proficiency in Reading</a:t>
            </a:r>
          </a:p>
        </p:txBody>
      </p:sp>
      <p:sp>
        <p:nvSpPr>
          <p:cNvPr id="10246" name="Text Box 6"/>
          <p:cNvSpPr>
            <a:spLocks noChangeArrowheads="1"/>
          </p:cNvSpPr>
          <p:nvPr>
            <p:ph type="body" sz="half" idx="1"/>
          </p:nvPr>
        </p:nvSpPr>
        <p:spPr>
          <a:xfrm>
            <a:off x="1279525" y="1600200"/>
            <a:ext cx="7254875" cy="1143000"/>
          </a:xfrm>
          <a:noFill/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663300"/>
                </a:solidFill>
              </a:rPr>
              <a:t>1. OAKS Reading/Literature Assessment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663300"/>
                </a:solidFill>
              </a:rPr>
              <a:t>Score of 236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95400" y="2667000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663300"/>
                </a:solidFill>
              </a:rPr>
              <a:t>2. Other Options</a:t>
            </a:r>
          </a:p>
        </p:txBody>
      </p:sp>
      <p:graphicFrame>
        <p:nvGraphicFramePr>
          <p:cNvPr id="10267" name="Group 27"/>
          <p:cNvGraphicFramePr>
            <a:graphicFrameLocks noGrp="1"/>
          </p:cNvGraphicFramePr>
          <p:nvPr>
            <p:ph sz="half" idx="2"/>
          </p:nvPr>
        </p:nvGraphicFramePr>
        <p:xfrm>
          <a:off x="1600200" y="3352800"/>
          <a:ext cx="4860925" cy="2716759"/>
        </p:xfrm>
        <a:graphic>
          <a:graphicData uri="http://schemas.openxmlformats.org/drawingml/2006/table">
            <a:tbl>
              <a:tblPr/>
              <a:tblGrid>
                <a:gridCol w="2430463"/>
                <a:gridCol w="2430462"/>
              </a:tblGrid>
              <a:tr h="6095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ACT or PLAN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9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WorkKeys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6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Compass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Asset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SAT/PSAT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Century Gothic" pitchFamily="34" charset="0"/>
                        </a:rPr>
                        <a:t>440/44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  <p:bldP spid="102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Local Work Sample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79525" y="2057400"/>
            <a:ext cx="5257800" cy="4068763"/>
          </a:xfrm>
          <a:noFill/>
        </p:spPr>
        <p:txBody>
          <a:bodyPr/>
          <a:lstStyle/>
          <a:p>
            <a:pPr eaLnBrk="1" hangingPunct="1"/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Reading Work Sample scored using Official State Scoring Guide</a:t>
            </a:r>
          </a:p>
          <a:p>
            <a:pPr eaLnBrk="1" hangingPunct="1">
              <a:buFontTx/>
              <a:buNone/>
            </a:pPr>
            <a:endParaRPr lang="en-US" sz="3600" b="1">
              <a:solidFill>
                <a:srgbClr val="663300"/>
              </a:solidFill>
              <a:latin typeface="Trebuchet MS" pitchFamily="-106" charset="0"/>
            </a:endParaRPr>
          </a:p>
          <a:p>
            <a:pPr eaLnBrk="1" hangingPunct="1"/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Other locally developed measures</a:t>
            </a:r>
          </a:p>
        </p:txBody>
      </p:sp>
      <p:pic>
        <p:nvPicPr>
          <p:cNvPr id="21508" name="Picture 5" descr="MPj0439419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200400"/>
            <a:ext cx="22780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Level of Rigor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1905000"/>
            <a:ext cx="5257800" cy="4221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Work samples must meet the level of rigor required on the OAKS assessment.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rgbClr val="E87C40"/>
              </a:buClr>
              <a:buSzPct val="110000"/>
              <a:buFont typeface="Wingdings" pitchFamily="-106" charset="2"/>
              <a:buChar char="n"/>
            </a:pP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Work samples provide an optional means to demonstrate proficiency </a:t>
            </a:r>
            <a:r>
              <a:rPr lang="en-US" sz="3200" b="1" u="sng">
                <a:solidFill>
                  <a:srgbClr val="663300"/>
                </a:solidFill>
                <a:latin typeface="Trebuchet MS" pitchFamily="-106" charset="0"/>
              </a:rPr>
              <a:t>not</a:t>
            </a: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 </a:t>
            </a:r>
            <a:r>
              <a:rPr lang="en-US" sz="3200" b="1" u="sng">
                <a:solidFill>
                  <a:srgbClr val="663300"/>
                </a:solidFill>
                <a:latin typeface="Trebuchet MS" pitchFamily="-106" charset="0"/>
              </a:rPr>
              <a:t>an</a:t>
            </a: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 </a:t>
            </a:r>
            <a:r>
              <a:rPr lang="en-US" sz="3200" b="1" u="sng">
                <a:solidFill>
                  <a:srgbClr val="663300"/>
                </a:solidFill>
                <a:latin typeface="Trebuchet MS" pitchFamily="-106" charset="0"/>
              </a:rPr>
              <a:t>easier</a:t>
            </a:r>
            <a:r>
              <a:rPr lang="en-US" sz="3200" b="1">
                <a:solidFill>
                  <a:srgbClr val="663300"/>
                </a:solidFill>
                <a:latin typeface="Trebuchet MS" pitchFamily="-106" charset="0"/>
              </a:rPr>
              <a:t> means.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>
                <a:solidFill>
                  <a:srgbClr val="E87C4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pitchFamily="-106" charset="0"/>
                <a:ea typeface="+mj-ea"/>
                <a:cs typeface="+mj-cs"/>
              </a:rPr>
              <a:t>Research shows …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7391400" cy="434340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>
                <a:solidFill>
                  <a:srgbClr val="663300"/>
                </a:solidFill>
                <a:latin typeface="Trebuchet MS" pitchFamily="-106" charset="0"/>
              </a:rPr>
              <a:t>“Students who receive intensive focused literacy instruction and tutoring will graduate from high school and attend college in significantly greater numbers than those not receiving such attention.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79525" y="685800"/>
            <a:ext cx="7178675" cy="2667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>
                <a:solidFill>
                  <a:srgbClr val="663300"/>
                </a:solidFill>
                <a:latin typeface="Trebuchet MS" pitchFamily="-106" charset="0"/>
              </a:rPr>
              <a:t>Despite these findings, few middle or high schools have a comprehensive approach to teaching literacy across the curriculum.”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124200" cy="27432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en-US" sz="2000">
              <a:solidFill>
                <a:srgbClr val="622C78"/>
              </a:solidFill>
            </a:endParaRPr>
          </a:p>
          <a:p>
            <a:pPr eaLnBrk="1" hangingPunct="1"/>
            <a:endParaRPr lang="en-US" sz="2000">
              <a:solidFill>
                <a:srgbClr val="622C78"/>
              </a:solidFill>
            </a:endParaRPr>
          </a:p>
          <a:p>
            <a:pPr eaLnBrk="1" hangingPunct="1"/>
            <a:endParaRPr lang="en-US" sz="2000">
              <a:solidFill>
                <a:srgbClr val="622C78"/>
              </a:solidFill>
            </a:endParaRPr>
          </a:p>
          <a:p>
            <a:pPr eaLnBrk="1" hangingPunct="1"/>
            <a:r>
              <a:rPr lang="en-US" sz="2000">
                <a:solidFill>
                  <a:srgbClr val="808000"/>
                </a:solidFill>
                <a:latin typeface="Trebuchet MS" pitchFamily="-106" charset="0"/>
              </a:rPr>
              <a:t>M.L. Kamil</a:t>
            </a:r>
          </a:p>
          <a:p>
            <a:pPr eaLnBrk="1" hangingPunct="1"/>
            <a:r>
              <a:rPr lang="en-US" sz="2000">
                <a:solidFill>
                  <a:srgbClr val="808000"/>
                </a:solidFill>
                <a:latin typeface="Trebuchet MS" pitchFamily="-106" charset="0"/>
              </a:rPr>
              <a:t>Adolescents and Literacy:</a:t>
            </a:r>
          </a:p>
          <a:p>
            <a:pPr eaLnBrk="1" hangingPunct="1"/>
            <a:r>
              <a:rPr lang="en-US" sz="2000">
                <a:solidFill>
                  <a:srgbClr val="808000"/>
                </a:solidFill>
                <a:latin typeface="Trebuchet MS" pitchFamily="-106" charset="0"/>
              </a:rPr>
              <a:t>Reading for the 21st Century</a:t>
            </a:r>
          </a:p>
          <a:p>
            <a:pPr eaLnBrk="1" hangingPunct="1"/>
            <a:endParaRPr lang="en-US" sz="2000">
              <a:solidFill>
                <a:srgbClr val="808000"/>
              </a:solidFill>
              <a:latin typeface="Trebuchet MS" pitchFamily="-106" charset="0"/>
            </a:endParaRPr>
          </a:p>
        </p:txBody>
      </p:sp>
      <p:pic>
        <p:nvPicPr>
          <p:cNvPr id="37892" name="Picture 7" descr="MPj04394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663950"/>
            <a:ext cx="350520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E87C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j-ea"/>
                <a:cs typeface="+mj-cs"/>
              </a:rPr>
              <a:t>Active Reading</a:t>
            </a:r>
          </a:p>
        </p:txBody>
      </p:sp>
      <p:pic>
        <p:nvPicPr>
          <p:cNvPr id="35843" name="Picture 11" descr="C:\Documents and Settings\Darbie\Local Settings\Temporary Internet Files\Content.IE5\E1PQV9AG\MCj04240280000[1].wmf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0" y="3733800"/>
            <a:ext cx="1562100" cy="2127250"/>
          </a:xfrm>
          <a:noFill/>
        </p:spPr>
      </p:pic>
      <p:sp>
        <p:nvSpPr>
          <p:cNvPr id="12" name="Cloud Callout 11"/>
          <p:cNvSpPr>
            <a:spLocks noChangeArrowheads="1"/>
          </p:cNvSpPr>
          <p:nvPr/>
        </p:nvSpPr>
        <p:spPr bwMode="auto">
          <a:xfrm>
            <a:off x="3429000" y="1981200"/>
            <a:ext cx="2362200" cy="1143000"/>
          </a:xfrm>
          <a:prstGeom prst="cloudCallout">
            <a:avLst>
              <a:gd name="adj1" fmla="val 6856"/>
              <a:gd name="adj2" fmla="val 95556"/>
            </a:avLst>
          </a:prstGeom>
          <a:solidFill>
            <a:schemeClr val="bg1"/>
          </a:solidFill>
          <a:ln w="25400" algn="ctr">
            <a:solidFill>
              <a:srgbClr val="2D2D8A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0" dirty="0">
                <a:solidFill>
                  <a:schemeClr val="dk1"/>
                </a:solidFill>
                <a:latin typeface="+mn-lt"/>
              </a:rPr>
              <a:t>Real world experience</a:t>
            </a:r>
          </a:p>
        </p:txBody>
      </p:sp>
      <p:sp>
        <p:nvSpPr>
          <p:cNvPr id="14" name="Cloud Callout 13"/>
          <p:cNvSpPr>
            <a:spLocks noChangeArrowheads="1"/>
          </p:cNvSpPr>
          <p:nvPr/>
        </p:nvSpPr>
        <p:spPr bwMode="auto">
          <a:xfrm>
            <a:off x="1219200" y="2514600"/>
            <a:ext cx="2209800" cy="914400"/>
          </a:xfrm>
          <a:prstGeom prst="cloudCallout">
            <a:avLst>
              <a:gd name="adj1" fmla="val 51435"/>
              <a:gd name="adj2" fmla="val 101389"/>
            </a:avLst>
          </a:prstGeom>
          <a:solidFill>
            <a:schemeClr val="bg1"/>
          </a:solidFill>
          <a:ln w="25400" algn="ctr">
            <a:solidFill>
              <a:srgbClr val="2D2D8A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0" dirty="0">
                <a:solidFill>
                  <a:schemeClr val="dk1"/>
                </a:solidFill>
                <a:latin typeface="+mn-lt"/>
              </a:rPr>
              <a:t>Prior knowledge</a:t>
            </a:r>
          </a:p>
        </p:txBody>
      </p:sp>
      <p:sp>
        <p:nvSpPr>
          <p:cNvPr id="35846" name="Rectangle 9"/>
          <p:cNvSpPr>
            <a:spLocks noChangeArrowheads="1"/>
          </p:cNvSpPr>
          <p:nvPr/>
        </p:nvSpPr>
        <p:spPr bwMode="auto">
          <a:xfrm>
            <a:off x="6781800" y="3429000"/>
            <a:ext cx="1828800" cy="281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loud Callout 12"/>
          <p:cNvSpPr>
            <a:spLocks noChangeArrowheads="1"/>
          </p:cNvSpPr>
          <p:nvPr/>
        </p:nvSpPr>
        <p:spPr bwMode="auto">
          <a:xfrm>
            <a:off x="6019800" y="2286000"/>
            <a:ext cx="2133600" cy="1600200"/>
          </a:xfrm>
          <a:prstGeom prst="cloudCallout">
            <a:avLst>
              <a:gd name="adj1" fmla="val -48361"/>
              <a:gd name="adj2" fmla="val 86509"/>
            </a:avLst>
          </a:prstGeom>
          <a:solidFill>
            <a:schemeClr val="bg1"/>
          </a:solidFill>
          <a:ln w="25400" algn="ctr">
            <a:solidFill>
              <a:srgbClr val="2D2D8A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0" dirty="0">
                <a:solidFill>
                  <a:schemeClr val="dk1"/>
                </a:solidFill>
                <a:latin typeface="+mn-lt"/>
              </a:rPr>
              <a:t>Familiarity with a variety of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584</Words>
  <Application>Microsoft Macintosh PowerPoint</Application>
  <PresentationFormat>On-screen Show (4:3)</PresentationFormat>
  <Paragraphs>110</Paragraphs>
  <Slides>20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Goals Participants will know:</vt:lpstr>
      <vt:lpstr>State Education Law</vt:lpstr>
      <vt:lpstr>Demonstrating Proficiency in Reading</vt:lpstr>
      <vt:lpstr>Local Work Sample</vt:lpstr>
      <vt:lpstr>Level of Rigor</vt:lpstr>
      <vt:lpstr>Research shows …</vt:lpstr>
      <vt:lpstr>Despite these findings, few middle or high schools have a comprehensive approach to teaching literacy across the curriculum.”</vt:lpstr>
      <vt:lpstr>Active Reading</vt:lpstr>
      <vt:lpstr> Official Scoring Guide Traits </vt:lpstr>
      <vt:lpstr>Demonstrate Understanding</vt:lpstr>
      <vt:lpstr>Develop an Interpretation</vt:lpstr>
      <vt:lpstr>Analyze Text (Informational and Literary)</vt:lpstr>
      <vt:lpstr>Important Issues in Scoring</vt:lpstr>
      <vt:lpstr>Slide 15</vt:lpstr>
      <vt:lpstr>Formative Assessment</vt:lpstr>
      <vt:lpstr>Guidelines for Selecting a Text</vt:lpstr>
      <vt:lpstr>A Final Thought</vt:lpstr>
      <vt:lpstr>Resources</vt:lpstr>
      <vt:lpstr>Resources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Eugene 4J School District</dc:creator>
  <cp:lastModifiedBy>Eugene 4J School District</cp:lastModifiedBy>
  <cp:revision>9</cp:revision>
  <dcterms:created xsi:type="dcterms:W3CDTF">2011-05-10T17:03:16Z</dcterms:created>
  <dcterms:modified xsi:type="dcterms:W3CDTF">2011-05-10T22:22:39Z</dcterms:modified>
</cp:coreProperties>
</file>