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61" r:id="rId5"/>
    <p:sldId id="265" r:id="rId6"/>
    <p:sldId id="263" r:id="rId7"/>
    <p:sldId id="264" r:id="rId8"/>
    <p:sldId id="259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66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9815-2D73-41D5-88D8-5944325BE54C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AF7F-F9F5-4F1E-809A-9DDC42323F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9815-2D73-41D5-88D8-5944325BE54C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AF7F-F9F5-4F1E-809A-9DDC42323F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9815-2D73-41D5-88D8-5944325BE54C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AF7F-F9F5-4F1E-809A-9DDC42323FE6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9815-2D73-41D5-88D8-5944325BE54C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AF7F-F9F5-4F1E-809A-9DDC42323FE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9815-2D73-41D5-88D8-5944325BE54C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AF7F-F9F5-4F1E-809A-9DDC42323F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9815-2D73-41D5-88D8-5944325BE54C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AF7F-F9F5-4F1E-809A-9DDC42323FE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9815-2D73-41D5-88D8-5944325BE54C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AF7F-F9F5-4F1E-809A-9DDC42323F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9815-2D73-41D5-88D8-5944325BE54C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AF7F-F9F5-4F1E-809A-9DDC42323F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9815-2D73-41D5-88D8-5944325BE54C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AF7F-F9F5-4F1E-809A-9DDC42323F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9815-2D73-41D5-88D8-5944325BE54C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AF7F-F9F5-4F1E-809A-9DDC42323FE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9815-2D73-41D5-88D8-5944325BE54C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AF7F-F9F5-4F1E-809A-9DDC42323FE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A3C9815-2D73-41D5-88D8-5944325BE54C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623AF7F-F9F5-4F1E-809A-9DDC42323FE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tx2"/>
                </a:solidFill>
              </a:rPr>
              <a:t>Problem Of Practice </a:t>
            </a:r>
            <a:r>
              <a:rPr lang="en-US" dirty="0" smtClean="0">
                <a:solidFill>
                  <a:schemeClr val="tx2"/>
                </a:solidFill>
              </a:rPr>
              <a:t/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CA" sz="3100" dirty="0" smtClean="0">
                <a:solidFill>
                  <a:schemeClr val="tx2"/>
                </a:solidFill>
              </a:rPr>
              <a:t>Curriculum Design: Information Technology</a:t>
            </a:r>
            <a:endParaRPr lang="en-US" sz="31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572000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Darren Straumford 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University of Oregon 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03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52600"/>
            <a:ext cx="7408333" cy="51054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3300" dirty="0" smtClean="0"/>
              <a:t>Incorporating technology into a </a:t>
            </a:r>
            <a:r>
              <a:rPr lang="en-US" sz="3300" dirty="0" err="1" smtClean="0"/>
              <a:t>ktichen</a:t>
            </a:r>
            <a:r>
              <a:rPr lang="en-US" sz="3300" dirty="0" smtClean="0"/>
              <a:t> that is traditionally </a:t>
            </a:r>
            <a:r>
              <a:rPr lang="en-US" sz="3300" dirty="0" smtClean="0"/>
              <a:t>hands; very </a:t>
            </a:r>
            <a:r>
              <a:rPr lang="en-US" sz="3300" dirty="0" smtClean="0"/>
              <a:t>little technology is included into the classroom learning. </a:t>
            </a:r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r>
              <a:rPr lang="en-US" sz="3300" dirty="0" smtClean="0"/>
              <a:t>Using tools such as </a:t>
            </a:r>
            <a:r>
              <a:rPr lang="en-US" sz="3300" dirty="0" err="1" smtClean="0"/>
              <a:t>Voicethread</a:t>
            </a:r>
            <a:r>
              <a:rPr lang="en-US" sz="3300" dirty="0" smtClean="0"/>
              <a:t>, </a:t>
            </a:r>
            <a:r>
              <a:rPr lang="en-US" sz="3300" dirty="0" err="1" smtClean="0"/>
              <a:t>Posterous</a:t>
            </a:r>
            <a:r>
              <a:rPr lang="en-US" sz="3300" dirty="0" smtClean="0"/>
              <a:t>, and </a:t>
            </a:r>
            <a:r>
              <a:rPr lang="en-US" sz="3300" dirty="0"/>
              <a:t>G</a:t>
            </a:r>
            <a:r>
              <a:rPr lang="en-US" sz="3300" dirty="0" smtClean="0"/>
              <a:t>oogle documents as a new form of collaborative learning. </a:t>
            </a:r>
          </a:p>
          <a:p>
            <a:pPr marL="0" indent="0">
              <a:buNone/>
            </a:pPr>
            <a:endParaRPr lang="en-CA" sz="3300" dirty="0" smtClean="0"/>
          </a:p>
          <a:p>
            <a:pPr marL="0" indent="0">
              <a:buNone/>
            </a:pPr>
            <a:r>
              <a:rPr lang="en-CA" sz="3300" dirty="0" smtClean="0"/>
              <a:t>Other than the traditional video, the use of new technologies as an alternate way to participate in group work/class discussions.</a:t>
            </a:r>
            <a:r>
              <a:rPr lang="en-US" sz="3300" dirty="0" smtClean="0"/>
              <a:t> </a:t>
            </a:r>
          </a:p>
          <a:p>
            <a:pPr marL="0" indent="0">
              <a:buNone/>
            </a:pPr>
            <a:endParaRPr lang="en-US" sz="3300" dirty="0"/>
          </a:p>
          <a:p>
            <a:pPr marL="0" indent="0">
              <a:buNone/>
            </a:pPr>
            <a:r>
              <a:rPr lang="en-US" sz="3300" dirty="0" smtClean="0"/>
              <a:t>Utilizing technologies enables students </a:t>
            </a:r>
            <a:r>
              <a:rPr lang="en-US" sz="3300" dirty="0"/>
              <a:t>to be knowledgeable  </a:t>
            </a:r>
            <a:r>
              <a:rPr lang="en-US" sz="3300" dirty="0" smtClean="0"/>
              <a:t>in a variety of cooking techniques to increase their individual skill sets.</a:t>
            </a:r>
            <a:endParaRPr lang="en-US" sz="3300" dirty="0"/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r>
              <a:rPr lang="en-US" sz="3300" dirty="0" smtClean="0"/>
              <a:t>Concept of this assignment is to aid in students learning or reinforce previously learned knowledge.  Students must spend time at home continuing to build their skills.  This type of assignment </a:t>
            </a:r>
            <a:r>
              <a:rPr lang="en-US" sz="3300" dirty="0"/>
              <a:t>will </a:t>
            </a:r>
            <a:r>
              <a:rPr lang="en-US" sz="3300" dirty="0" smtClean="0"/>
              <a:t>guarantee that each works on techniques outside of the classroom setting.   </a:t>
            </a:r>
          </a:p>
          <a:p>
            <a:pPr marL="0" indent="0">
              <a:buNone/>
            </a:pPr>
            <a:endParaRPr lang="en-US" sz="3300" dirty="0"/>
          </a:p>
          <a:p>
            <a:pPr marL="0" indent="0">
              <a:buNone/>
            </a:pPr>
            <a:r>
              <a:rPr lang="en-US" sz="3300" dirty="0" smtClean="0"/>
              <a:t>Student collaboration </a:t>
            </a:r>
            <a:r>
              <a:rPr lang="en-US" sz="3300" dirty="0"/>
              <a:t>p</a:t>
            </a:r>
            <a:r>
              <a:rPr lang="en-US" sz="3300" dirty="0" smtClean="0"/>
              <a:t>ost assignment will add to</a:t>
            </a:r>
            <a:r>
              <a:rPr lang="en-US" sz="3300" dirty="0"/>
              <a:t> </a:t>
            </a:r>
            <a:r>
              <a:rPr lang="en-US" sz="3300" dirty="0" smtClean="0"/>
              <a:t>a students learning through constructive feedback from peers and teacher input.  </a:t>
            </a:r>
          </a:p>
          <a:p>
            <a:pPr marL="0" indent="0">
              <a:buNone/>
            </a:pPr>
            <a:endParaRPr lang="en-US" sz="3300" dirty="0"/>
          </a:p>
          <a:p>
            <a:pPr marL="0" indent="0">
              <a:buNone/>
            </a:pPr>
            <a:r>
              <a:rPr lang="en-US" sz="3300" dirty="0" smtClean="0"/>
              <a:t>Incorporating new technologies will help students discover new ideas, cooking techniques and an increased skill set. </a:t>
            </a:r>
            <a:endParaRPr lang="en-US" sz="3300" dirty="0"/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Problem Of Practice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40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5029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latin typeface="Bradley Hand ITC" pitchFamily="66" charset="0"/>
              </a:rPr>
              <a:t>Students of Cafeteria Training can apply their skills </a:t>
            </a:r>
            <a:r>
              <a:rPr lang="en-US" dirty="0" smtClean="0">
                <a:latin typeface="Bradley Hand ITC" pitchFamily="66" charset="0"/>
              </a:rPr>
              <a:t>in their homes as well as in public food-service facilities. They often choose to use their training to secure entry-level employment in the growing hospitality industry or to pursue careers in the food industry. </a:t>
            </a:r>
          </a:p>
          <a:p>
            <a:pPr marL="0" indent="0">
              <a:buNone/>
            </a:pPr>
            <a:endParaRPr lang="en-US" dirty="0" smtClean="0">
              <a:latin typeface="Bradley Hand ITC" pitchFamily="66" charset="0"/>
            </a:endParaRPr>
          </a:p>
          <a:p>
            <a:pPr marL="0" indent="0">
              <a:buNone/>
            </a:pPr>
            <a:r>
              <a:rPr lang="en-US" dirty="0">
                <a:latin typeface="Bradley Hand ITC" pitchFamily="66" charset="0"/>
              </a:rPr>
              <a:t>Students gain an understanding of the scientific and aesthetic principles of quantity food preparation that lead to desired product standards. They apply these principles by adapting recipes to a variety of culinary needs. </a:t>
            </a:r>
          </a:p>
          <a:p>
            <a:pPr marL="0" indent="0">
              <a:buNone/>
            </a:pPr>
            <a:endParaRPr lang="en-US" dirty="0">
              <a:latin typeface="Bradley Hand ITC" pitchFamily="66" charset="0"/>
            </a:endParaRPr>
          </a:p>
          <a:p>
            <a:pPr marL="0" indent="0">
              <a:buNone/>
            </a:pPr>
            <a:r>
              <a:rPr lang="en-US" dirty="0">
                <a:latin typeface="Bradley Hand ITC" pitchFamily="66" charset="0"/>
              </a:rPr>
              <a:t>Students observe and practice a wide variety of quantity food-preparation methods and learn to prepare tasty, attractive and nutritious foods in a cost and time effective manner.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Course Description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22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8006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1. Demonstrate skills necessary to prepare foods in a hot-food station.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Use effective time-management principles while preparing food.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3. Develop a range of menus based on social trends, dietary needs and cultural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/>
              <a:t>influences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4. Demonstrate techniques required in protein, starch, vegetable and sauce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/>
              <a:t>cooking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5. Develop a food plan for preparing and plating a full meal.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6. Student will apply different technologies tools to aid in food preparation.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7. Students will demonstrate  and reflect  on their understanding of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smtClean="0"/>
              <a:t>technologies </a:t>
            </a:r>
            <a:r>
              <a:rPr lang="en-US" dirty="0" smtClean="0"/>
              <a:t>used in this assignment.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Learning Outcomes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413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981200"/>
            <a:ext cx="8610599" cy="48006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This is a multi tiered project: </a:t>
            </a:r>
          </a:p>
          <a:p>
            <a:pPr marL="0" indent="0">
              <a:buNone/>
            </a:pPr>
            <a:r>
              <a:rPr lang="en-US" dirty="0" smtClean="0"/>
              <a:t>1) Students will log on to </a:t>
            </a:r>
            <a:r>
              <a:rPr lang="en-US" dirty="0" err="1" smtClean="0"/>
              <a:t>P</a:t>
            </a:r>
            <a:r>
              <a:rPr lang="en-US" dirty="0" err="1" smtClean="0"/>
              <a:t>osterous</a:t>
            </a:r>
            <a:r>
              <a:rPr lang="en-US" dirty="0" smtClean="0"/>
              <a:t> or </a:t>
            </a:r>
            <a:r>
              <a:rPr lang="en-US" dirty="0" err="1" smtClean="0"/>
              <a:t>Voicethread</a:t>
            </a:r>
            <a:r>
              <a:rPr lang="en-US" dirty="0" smtClean="0"/>
              <a:t> and review assignment.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2) </a:t>
            </a:r>
            <a:r>
              <a:rPr lang="en-US" dirty="0" smtClean="0"/>
              <a:t>Students </a:t>
            </a:r>
            <a:r>
              <a:rPr lang="en-US" dirty="0" smtClean="0"/>
              <a:t>must watch </a:t>
            </a:r>
            <a:r>
              <a:rPr lang="en-US" dirty="0" err="1" smtClean="0"/>
              <a:t>Voicethread</a:t>
            </a:r>
            <a:r>
              <a:rPr lang="en-US" dirty="0"/>
              <a:t> </a:t>
            </a:r>
            <a:r>
              <a:rPr lang="en-US" dirty="0" smtClean="0"/>
              <a:t>and comment on what they </a:t>
            </a:r>
            <a:r>
              <a:rPr lang="en-US" dirty="0" smtClean="0"/>
              <a:t>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/>
              <a:t>have </a:t>
            </a:r>
            <a:r>
              <a:rPr lang="en-US" dirty="0" smtClean="0"/>
              <a:t>viewed.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3) Students </a:t>
            </a:r>
            <a:r>
              <a:rPr lang="en-US" dirty="0" smtClean="0"/>
              <a:t>must come up with a plan and email the plan to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/>
              <a:t>instructor </a:t>
            </a:r>
            <a:r>
              <a:rPr lang="en-US" dirty="0" smtClean="0"/>
              <a:t>for approval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4) Once </a:t>
            </a:r>
            <a:r>
              <a:rPr lang="en-US" dirty="0" smtClean="0"/>
              <a:t>the ‘Take Home Cooking Assignment’ is completed, each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/>
              <a:t>student </a:t>
            </a:r>
            <a:r>
              <a:rPr lang="en-US" dirty="0" smtClean="0"/>
              <a:t>must upload the picture to </a:t>
            </a:r>
            <a:r>
              <a:rPr lang="en-US" dirty="0" err="1"/>
              <a:t>P</a:t>
            </a:r>
            <a:r>
              <a:rPr lang="en-US" dirty="0" err="1" smtClean="0"/>
              <a:t>osterous</a:t>
            </a:r>
            <a:r>
              <a:rPr lang="en-US" dirty="0" smtClean="0"/>
              <a:t> </a:t>
            </a:r>
            <a:r>
              <a:rPr lang="en-US" dirty="0" smtClean="0"/>
              <a:t>and describe their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/>
              <a:t>final </a:t>
            </a:r>
            <a:r>
              <a:rPr lang="en-US" dirty="0" smtClean="0"/>
              <a:t>plate.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5) Students </a:t>
            </a:r>
            <a:r>
              <a:rPr lang="en-US" dirty="0" smtClean="0"/>
              <a:t>will be asked a series of question on a Google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/>
              <a:t>document</a:t>
            </a:r>
            <a:r>
              <a:rPr lang="en-US" dirty="0" smtClean="0"/>
              <a:t>, commenting on what they’ve learned and what they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/>
              <a:t>thought </a:t>
            </a:r>
            <a:r>
              <a:rPr lang="en-US" dirty="0" smtClean="0"/>
              <a:t>of doing such an extensive project.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366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133600"/>
            <a:ext cx="7924800" cy="4724400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en-CA" sz="2600" dirty="0" smtClean="0">
                <a:latin typeface="Adobe Gothic Std B"/>
                <a:ea typeface="Adobe Gothic Std B"/>
              </a:rPr>
              <a:t>⇨ </a:t>
            </a:r>
            <a:r>
              <a:rPr lang="en-CA" sz="2600" dirty="0" smtClean="0"/>
              <a:t> Use </a:t>
            </a:r>
            <a:r>
              <a:rPr lang="en-CA" sz="2600" dirty="0" err="1" smtClean="0"/>
              <a:t>Voicethread</a:t>
            </a:r>
            <a:r>
              <a:rPr lang="en-CA" sz="2600" dirty="0" smtClean="0"/>
              <a:t> </a:t>
            </a:r>
            <a:r>
              <a:rPr lang="en-CA" sz="2600" dirty="0"/>
              <a:t>to introduce the </a:t>
            </a:r>
            <a:r>
              <a:rPr lang="en-CA" sz="2600" dirty="0" smtClean="0"/>
              <a:t>cooking assignment, </a:t>
            </a:r>
            <a:endParaRPr lang="en-CA" sz="2600" dirty="0" smtClean="0"/>
          </a:p>
          <a:p>
            <a:pPr marL="0" lvl="0" indent="0">
              <a:buNone/>
            </a:pPr>
            <a:r>
              <a:rPr lang="en-CA" sz="2600" dirty="0"/>
              <a:t> </a:t>
            </a:r>
            <a:r>
              <a:rPr lang="en-CA" sz="2600" dirty="0" smtClean="0"/>
              <a:t>      </a:t>
            </a:r>
            <a:r>
              <a:rPr lang="en-CA" sz="2600" dirty="0" smtClean="0"/>
              <a:t>include </a:t>
            </a:r>
            <a:r>
              <a:rPr lang="en-CA" sz="2600" dirty="0" smtClean="0"/>
              <a:t>assignment description and reference video.</a:t>
            </a:r>
          </a:p>
          <a:p>
            <a:pPr marL="0" lvl="0" indent="0">
              <a:buNone/>
            </a:pPr>
            <a:endParaRPr lang="en-CA" sz="2600" dirty="0">
              <a:latin typeface="Adobe Gothic Std B"/>
              <a:ea typeface="Adobe Gothic Std B"/>
            </a:endParaRPr>
          </a:p>
          <a:p>
            <a:pPr marL="0" lvl="0" indent="0">
              <a:buNone/>
            </a:pPr>
            <a:r>
              <a:rPr lang="en-US" sz="2600" dirty="0" smtClean="0">
                <a:latin typeface="Adobe Gothic Std B"/>
                <a:ea typeface="Adobe Gothic Std B"/>
              </a:rPr>
              <a:t>⇨  </a:t>
            </a:r>
            <a:r>
              <a:rPr lang="en-CA" sz="2600" dirty="0" smtClean="0"/>
              <a:t>Students </a:t>
            </a:r>
            <a:r>
              <a:rPr lang="en-CA" sz="2600" dirty="0"/>
              <a:t>must </a:t>
            </a:r>
            <a:r>
              <a:rPr lang="en-CA" sz="2600" dirty="0" smtClean="0"/>
              <a:t>participate </a:t>
            </a:r>
            <a:r>
              <a:rPr lang="en-CA" sz="2600" dirty="0"/>
              <a:t>in the </a:t>
            </a:r>
            <a:r>
              <a:rPr lang="en-CA" sz="2600" dirty="0" err="1"/>
              <a:t>V</a:t>
            </a:r>
            <a:r>
              <a:rPr lang="en-CA" sz="2600" dirty="0" err="1" smtClean="0"/>
              <a:t>oicethread</a:t>
            </a:r>
            <a:r>
              <a:rPr lang="en-CA" sz="2600" dirty="0" smtClean="0"/>
              <a:t>.  Each </a:t>
            </a:r>
            <a:endParaRPr lang="en-CA" sz="2600" dirty="0" smtClean="0"/>
          </a:p>
          <a:p>
            <a:pPr marL="0" lvl="0" indent="0">
              <a:buNone/>
            </a:pPr>
            <a:r>
              <a:rPr lang="en-CA" sz="2600" dirty="0"/>
              <a:t> </a:t>
            </a:r>
            <a:r>
              <a:rPr lang="en-CA" sz="2600" dirty="0" smtClean="0"/>
              <a:t>      </a:t>
            </a:r>
            <a:r>
              <a:rPr lang="en-CA" sz="2600" dirty="0" smtClean="0"/>
              <a:t>student </a:t>
            </a:r>
            <a:r>
              <a:rPr lang="en-CA" sz="2600" dirty="0" smtClean="0"/>
              <a:t>has to  make comments </a:t>
            </a:r>
            <a:r>
              <a:rPr lang="en-CA" sz="2600" dirty="0"/>
              <a:t>or </a:t>
            </a:r>
            <a:r>
              <a:rPr lang="en-CA" sz="2600" dirty="0" smtClean="0"/>
              <a:t>ask questions </a:t>
            </a:r>
          </a:p>
          <a:p>
            <a:pPr marL="0" lvl="0" indent="0">
              <a:buNone/>
            </a:pPr>
            <a:r>
              <a:rPr lang="en-CA" sz="2600" dirty="0"/>
              <a:t> </a:t>
            </a:r>
            <a:r>
              <a:rPr lang="en-CA" sz="2600" dirty="0" smtClean="0"/>
              <a:t>      </a:t>
            </a:r>
            <a:r>
              <a:rPr lang="en-CA" sz="2600" dirty="0" smtClean="0"/>
              <a:t>throughout </a:t>
            </a:r>
            <a:r>
              <a:rPr lang="en-CA" sz="2600" dirty="0"/>
              <a:t>the presentation. </a:t>
            </a:r>
            <a:endParaRPr lang="en-US" sz="2600" dirty="0"/>
          </a:p>
          <a:p>
            <a:pPr marL="0" lvl="0" indent="0">
              <a:buNone/>
            </a:pPr>
            <a:endParaRPr lang="en-US" sz="2600" dirty="0"/>
          </a:p>
          <a:p>
            <a:pPr marL="0" lvl="0" indent="0">
              <a:buNone/>
            </a:pPr>
            <a:r>
              <a:rPr lang="en-US" sz="2600" dirty="0" smtClean="0">
                <a:latin typeface="Adobe Gothic Std B"/>
                <a:ea typeface="Adobe Gothic Std B"/>
              </a:rPr>
              <a:t>⇨  </a:t>
            </a:r>
            <a:r>
              <a:rPr lang="en-CA" sz="2600" dirty="0" smtClean="0"/>
              <a:t>Student</a:t>
            </a:r>
            <a:r>
              <a:rPr lang="en-CA" sz="2600" b="1" i="1" u="sng" dirty="0" smtClean="0"/>
              <a:t> </a:t>
            </a:r>
            <a:r>
              <a:rPr lang="en-CA" sz="2600" dirty="0"/>
              <a:t>comments/ questions in the </a:t>
            </a:r>
            <a:r>
              <a:rPr lang="en-CA" sz="2600" dirty="0" err="1"/>
              <a:t>V</a:t>
            </a:r>
            <a:r>
              <a:rPr lang="en-CA" sz="2600" dirty="0" err="1" smtClean="0"/>
              <a:t>oicethread</a:t>
            </a:r>
            <a:r>
              <a:rPr lang="en-CA" sz="2600" dirty="0" smtClean="0"/>
              <a:t> </a:t>
            </a:r>
            <a:r>
              <a:rPr lang="en-CA" sz="2600" dirty="0"/>
              <a:t>will </a:t>
            </a:r>
            <a:endParaRPr lang="en-CA" sz="2600" dirty="0" smtClean="0"/>
          </a:p>
          <a:p>
            <a:pPr marL="0" lvl="0" indent="0">
              <a:buNone/>
            </a:pPr>
            <a:r>
              <a:rPr lang="en-CA" sz="2600" dirty="0"/>
              <a:t> </a:t>
            </a:r>
            <a:r>
              <a:rPr lang="en-CA" sz="2600" dirty="0" smtClean="0"/>
              <a:t>      </a:t>
            </a:r>
            <a:r>
              <a:rPr lang="en-CA" sz="2600" dirty="0" smtClean="0"/>
              <a:t>serve </a:t>
            </a:r>
            <a:r>
              <a:rPr lang="en-CA" sz="2600" dirty="0" smtClean="0"/>
              <a:t>as evidence </a:t>
            </a:r>
            <a:r>
              <a:rPr lang="en-CA" sz="2600" dirty="0"/>
              <a:t>that the students reviewed the </a:t>
            </a:r>
            <a:endParaRPr lang="en-CA" sz="2600" dirty="0" smtClean="0"/>
          </a:p>
          <a:p>
            <a:pPr marL="0" lvl="0" indent="0">
              <a:buNone/>
            </a:pPr>
            <a:r>
              <a:rPr lang="en-CA" sz="2600" dirty="0"/>
              <a:t> </a:t>
            </a:r>
            <a:r>
              <a:rPr lang="en-CA" sz="2600" dirty="0" smtClean="0"/>
              <a:t>      </a:t>
            </a:r>
            <a:r>
              <a:rPr lang="en-CA" sz="2600" dirty="0" smtClean="0"/>
              <a:t>material</a:t>
            </a:r>
            <a:r>
              <a:rPr lang="en-CA" sz="2600" dirty="0" smtClean="0"/>
              <a:t>.</a:t>
            </a:r>
            <a:endParaRPr lang="en-US" sz="2600" dirty="0"/>
          </a:p>
          <a:p>
            <a:pPr marL="0" lvl="0" indent="0">
              <a:buNone/>
            </a:pPr>
            <a:endParaRPr lang="en-US" sz="2600" dirty="0"/>
          </a:p>
          <a:p>
            <a:pPr marL="0" lvl="0" indent="0">
              <a:buNone/>
            </a:pPr>
            <a:r>
              <a:rPr lang="en-CA" sz="2600" dirty="0" smtClean="0">
                <a:latin typeface="Adobe Gothic Std B"/>
                <a:ea typeface="Adobe Gothic Std B"/>
              </a:rPr>
              <a:t>⇨  </a:t>
            </a:r>
            <a:r>
              <a:rPr lang="en-CA" sz="2600" dirty="0" smtClean="0"/>
              <a:t>Student </a:t>
            </a:r>
            <a:r>
              <a:rPr lang="en-CA" sz="2600" dirty="0"/>
              <a:t>questions will also benefit the </a:t>
            </a:r>
            <a:r>
              <a:rPr lang="en-CA" sz="2600" dirty="0" smtClean="0"/>
              <a:t>group </a:t>
            </a:r>
            <a:r>
              <a:rPr lang="en-CA" sz="2600" dirty="0"/>
              <a:t>as others </a:t>
            </a:r>
            <a:endParaRPr lang="en-CA" sz="2600" dirty="0" smtClean="0"/>
          </a:p>
          <a:p>
            <a:pPr marL="0" lvl="0" indent="0">
              <a:buNone/>
            </a:pPr>
            <a:r>
              <a:rPr lang="en-CA" sz="2600" dirty="0"/>
              <a:t> </a:t>
            </a:r>
            <a:r>
              <a:rPr lang="en-CA" sz="2600" dirty="0" smtClean="0"/>
              <a:t>      </a:t>
            </a:r>
            <a:r>
              <a:rPr lang="en-CA" sz="2600" dirty="0" smtClean="0"/>
              <a:t>generally </a:t>
            </a:r>
            <a:r>
              <a:rPr lang="en-CA" sz="2600" dirty="0"/>
              <a:t>have the same questions </a:t>
            </a:r>
            <a:r>
              <a:rPr lang="en-CA" sz="2600" dirty="0" smtClean="0"/>
              <a:t>and comments.  </a:t>
            </a:r>
            <a:r>
              <a:rPr lang="en-US" sz="2600" dirty="0" smtClean="0"/>
              <a:t> </a:t>
            </a:r>
            <a:endParaRPr lang="en-US" sz="26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 smtClean="0"/>
              <a:t>Voicethread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232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51816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000" dirty="0" smtClean="0">
                <a:latin typeface="Adobe Caslon Pro"/>
              </a:rPr>
              <a:t>√ Students will need to log on to </a:t>
            </a:r>
            <a:r>
              <a:rPr lang="en-US" sz="3000" dirty="0" err="1" smtClean="0">
                <a:latin typeface="Adobe Caslon Pro"/>
              </a:rPr>
              <a:t>Posterous</a:t>
            </a:r>
            <a:r>
              <a:rPr lang="en-US" sz="3000" dirty="0" smtClean="0">
                <a:latin typeface="Adobe Caslon Pro"/>
              </a:rPr>
              <a:t> and create </a:t>
            </a:r>
          </a:p>
          <a:p>
            <a:pPr marL="0" indent="0">
              <a:buNone/>
            </a:pPr>
            <a:r>
              <a:rPr lang="en-US" sz="3000" dirty="0">
                <a:latin typeface="Adobe Caslon Pro"/>
              </a:rPr>
              <a:t> </a:t>
            </a:r>
            <a:r>
              <a:rPr lang="en-US" sz="3000" dirty="0" smtClean="0">
                <a:latin typeface="Adobe Caslon Pro"/>
              </a:rPr>
              <a:t>  </a:t>
            </a:r>
            <a:r>
              <a:rPr lang="en-US" sz="3000" dirty="0" smtClean="0">
                <a:latin typeface="Adobe Caslon Pro"/>
              </a:rPr>
              <a:t>an account. </a:t>
            </a:r>
            <a:endParaRPr lang="en-US" sz="3000" dirty="0" smtClean="0">
              <a:latin typeface="Adobe Caslon Pro"/>
            </a:endParaRPr>
          </a:p>
          <a:p>
            <a:pPr marL="0" indent="0">
              <a:buNone/>
            </a:pPr>
            <a:endParaRPr lang="en-US" sz="3000" dirty="0">
              <a:latin typeface="Adobe Caslon Pro"/>
            </a:endParaRPr>
          </a:p>
          <a:p>
            <a:pPr marL="0" indent="0">
              <a:buNone/>
            </a:pPr>
            <a:r>
              <a:rPr lang="en-US" sz="3000" dirty="0" smtClean="0">
                <a:latin typeface="Adobe Caslon Pro"/>
              </a:rPr>
              <a:t>√ Students are expected to post pictures or create a </a:t>
            </a:r>
          </a:p>
          <a:p>
            <a:pPr marL="0" indent="0">
              <a:buNone/>
            </a:pPr>
            <a:r>
              <a:rPr lang="en-US" sz="3000" dirty="0">
                <a:latin typeface="Adobe Caslon Pro"/>
              </a:rPr>
              <a:t> </a:t>
            </a:r>
            <a:r>
              <a:rPr lang="en-US" sz="3000" dirty="0" smtClean="0">
                <a:latin typeface="Adobe Caslon Pro"/>
              </a:rPr>
              <a:t>  </a:t>
            </a:r>
            <a:r>
              <a:rPr lang="en-US" sz="3000" dirty="0" smtClean="0">
                <a:latin typeface="Adobe Caslon Pro"/>
              </a:rPr>
              <a:t>video of their final plate presentation.</a:t>
            </a:r>
            <a:endParaRPr lang="en-US" sz="3000" dirty="0">
              <a:latin typeface="Adobe Caslon Pro"/>
            </a:endParaRPr>
          </a:p>
          <a:p>
            <a:pPr marL="0" indent="0">
              <a:buNone/>
            </a:pPr>
            <a:endParaRPr lang="en-US" sz="3000" dirty="0" smtClean="0">
              <a:latin typeface="Adobe Caslon Pro"/>
            </a:endParaRPr>
          </a:p>
          <a:p>
            <a:pPr marL="0" indent="0">
              <a:buNone/>
            </a:pPr>
            <a:r>
              <a:rPr lang="en-US" sz="3000" dirty="0" smtClean="0">
                <a:latin typeface="Adobe Caslon Pro"/>
              </a:rPr>
              <a:t>√ Students must comment on exactly what they have </a:t>
            </a:r>
          </a:p>
          <a:p>
            <a:pPr marL="0" indent="0">
              <a:buNone/>
            </a:pPr>
            <a:r>
              <a:rPr lang="en-US" sz="3000" dirty="0">
                <a:latin typeface="Adobe Caslon Pro"/>
              </a:rPr>
              <a:t> </a:t>
            </a:r>
            <a:r>
              <a:rPr lang="en-US" sz="3000" dirty="0" smtClean="0">
                <a:latin typeface="Adobe Caslon Pro"/>
              </a:rPr>
              <a:t>  created and how they produced the food, including    </a:t>
            </a:r>
          </a:p>
          <a:p>
            <a:pPr marL="0" indent="0">
              <a:buNone/>
            </a:pPr>
            <a:r>
              <a:rPr lang="en-US" sz="3000" dirty="0">
                <a:latin typeface="Adobe Caslon Pro"/>
              </a:rPr>
              <a:t> </a:t>
            </a:r>
            <a:r>
              <a:rPr lang="en-US" sz="3000" dirty="0" smtClean="0">
                <a:latin typeface="Adobe Caslon Pro"/>
              </a:rPr>
              <a:t>  cooking techniques and garnishes. </a:t>
            </a:r>
          </a:p>
          <a:p>
            <a:pPr marL="0" indent="0">
              <a:buNone/>
            </a:pPr>
            <a:endParaRPr lang="en-US" sz="3000" dirty="0">
              <a:latin typeface="Adobe Caslon Pro"/>
            </a:endParaRPr>
          </a:p>
          <a:p>
            <a:pPr marL="0" indent="0">
              <a:buNone/>
            </a:pPr>
            <a:r>
              <a:rPr lang="en-US" sz="3000" dirty="0" smtClean="0">
                <a:latin typeface="Adobe Caslon Pro"/>
              </a:rPr>
              <a:t>√ Students need to analyze peers work by viewing plates on </a:t>
            </a:r>
          </a:p>
          <a:p>
            <a:pPr marL="0" indent="0">
              <a:buNone/>
            </a:pPr>
            <a:r>
              <a:rPr lang="en-US" sz="3000" dirty="0">
                <a:latin typeface="Adobe Caslon Pro"/>
              </a:rPr>
              <a:t> </a:t>
            </a:r>
            <a:r>
              <a:rPr lang="en-US" sz="3000" dirty="0" smtClean="0">
                <a:latin typeface="Adobe Caslon Pro"/>
              </a:rPr>
              <a:t>  </a:t>
            </a:r>
            <a:r>
              <a:rPr lang="en-US" sz="3000" dirty="0" err="1" smtClean="0">
                <a:latin typeface="Adobe Caslon Pro"/>
              </a:rPr>
              <a:t>Posterous</a:t>
            </a:r>
            <a:r>
              <a:rPr lang="en-US" sz="3000" dirty="0" smtClean="0">
                <a:latin typeface="Adobe Caslon Pro"/>
              </a:rPr>
              <a:t>. </a:t>
            </a:r>
            <a:endParaRPr lang="en-US" sz="3000" dirty="0" smtClean="0"/>
          </a:p>
          <a:p>
            <a:pPr marL="0" indent="0" algn="ctr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www.straumford-s-kitchen@posterous.com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 smtClean="0"/>
              <a:t>Posterous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182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Google Doc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4092" y="1981200"/>
            <a:ext cx="82296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CA" sz="2000" dirty="0" smtClean="0">
                <a:solidFill>
                  <a:schemeClr val="tx2"/>
                </a:solidFill>
              </a:rPr>
              <a:t>Students will respond to a series of questions  set up by instructor (me).  </a:t>
            </a:r>
          </a:p>
          <a:p>
            <a:pPr lvl="0"/>
            <a:endParaRPr lang="en-CA" sz="2000" dirty="0">
              <a:solidFill>
                <a:schemeClr val="tx2"/>
              </a:solidFill>
            </a:endParaRPr>
          </a:p>
          <a:p>
            <a:pPr lvl="0"/>
            <a:r>
              <a:rPr lang="en-CA" sz="2000" dirty="0" smtClean="0">
                <a:solidFill>
                  <a:schemeClr val="tx2"/>
                </a:solidFill>
              </a:rPr>
              <a:t>The questions will be geared to what worked and what didn’t work.  </a:t>
            </a:r>
          </a:p>
          <a:p>
            <a:pPr lvl="0"/>
            <a:endParaRPr lang="en-CA" sz="2000" dirty="0">
              <a:solidFill>
                <a:schemeClr val="tx2"/>
              </a:solidFill>
            </a:endParaRPr>
          </a:p>
          <a:p>
            <a:pPr lvl="0"/>
            <a:r>
              <a:rPr lang="en-CA" sz="2000" dirty="0" smtClean="0">
                <a:solidFill>
                  <a:schemeClr val="tx2"/>
                </a:solidFill>
              </a:rPr>
              <a:t>Discussion will be encouraged; such as ways to improve learning and increase skill sets. </a:t>
            </a:r>
          </a:p>
          <a:p>
            <a:pPr lvl="0"/>
            <a:endParaRPr lang="en-CA" sz="2000" dirty="0">
              <a:solidFill>
                <a:schemeClr val="tx2"/>
              </a:solidFill>
            </a:endParaRPr>
          </a:p>
          <a:p>
            <a:pPr lvl="0"/>
            <a:r>
              <a:rPr lang="en-CA" sz="2000" dirty="0" smtClean="0">
                <a:solidFill>
                  <a:schemeClr val="tx2"/>
                </a:solidFill>
              </a:rPr>
              <a:t>Focus will be on helping peers out with their final plate assignments.  Commenting on what they think worked well and possible ways of improving plate presentations and cooking techniques. </a:t>
            </a:r>
          </a:p>
          <a:p>
            <a:pPr lvl="0"/>
            <a:endParaRPr lang="en-CA" sz="2000" dirty="0" smtClean="0">
              <a:solidFill>
                <a:schemeClr val="tx2"/>
              </a:solidFill>
            </a:endParaRPr>
          </a:p>
          <a:p>
            <a:pPr lvl="0"/>
            <a:r>
              <a:rPr lang="en-CA" sz="2000" dirty="0" smtClean="0">
                <a:solidFill>
                  <a:schemeClr val="tx2"/>
                </a:solidFill>
              </a:rPr>
              <a:t>I </a:t>
            </a:r>
            <a:r>
              <a:rPr lang="en-CA" sz="2000" dirty="0">
                <a:solidFill>
                  <a:schemeClr val="tx2"/>
                </a:solidFill>
              </a:rPr>
              <a:t>can </a:t>
            </a:r>
            <a:r>
              <a:rPr lang="en-CA" sz="2000" dirty="0" smtClean="0">
                <a:solidFill>
                  <a:schemeClr val="tx2"/>
                </a:solidFill>
              </a:rPr>
              <a:t>monitor and guide students contribution to the assignment  </a:t>
            </a:r>
            <a:r>
              <a:rPr lang="en-CA" sz="2000" dirty="0">
                <a:solidFill>
                  <a:schemeClr val="tx2"/>
                </a:solidFill>
              </a:rPr>
              <a:t>in terms of time spent, quality of input, and collaboration with their partners. </a:t>
            </a:r>
            <a:endParaRPr lang="en-CA" sz="2000" dirty="0" smtClean="0">
              <a:solidFill>
                <a:schemeClr val="tx2"/>
              </a:solidFill>
            </a:endParaRPr>
          </a:p>
          <a:p>
            <a:pPr lvl="0"/>
            <a:endParaRPr lang="en-CA" sz="2000" dirty="0">
              <a:solidFill>
                <a:schemeClr val="tx2"/>
              </a:solidFill>
            </a:endParaRPr>
          </a:p>
          <a:p>
            <a:pPr lvl="0" algn="ctr"/>
            <a:r>
              <a:rPr lang="en-CA" dirty="0">
                <a:solidFill>
                  <a:srgbClr val="FF0000"/>
                </a:solidFill>
              </a:rPr>
              <a:t>https://docs.google.com/?authuser=0#home</a:t>
            </a:r>
            <a:endParaRPr lang="en-CA" dirty="0">
              <a:solidFill>
                <a:srgbClr val="FF0000"/>
              </a:solidFill>
            </a:endParaRPr>
          </a:p>
          <a:p>
            <a:pPr lvl="1"/>
            <a:endParaRPr lang="en-CA" sz="1400" dirty="0" smtClean="0"/>
          </a:p>
          <a:p>
            <a:pPr lvl="1"/>
            <a:endParaRPr lang="en-CA" sz="1400" dirty="0"/>
          </a:p>
          <a:p>
            <a:pPr lvl="1"/>
            <a:endParaRPr lang="en-CA" sz="1400" dirty="0" smtClean="0"/>
          </a:p>
          <a:p>
            <a:pPr lvl="1"/>
            <a:endParaRPr lang="en-CA" sz="1400" dirty="0"/>
          </a:p>
          <a:p>
            <a:pPr lvl="1"/>
            <a:endParaRPr lang="en-CA" sz="1400" dirty="0" smtClean="0"/>
          </a:p>
          <a:p>
            <a:pPr lvl="1"/>
            <a:endParaRPr lang="en-CA" sz="1400" dirty="0"/>
          </a:p>
          <a:p>
            <a:pPr lvl="1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76705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953000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CA" dirty="0" smtClean="0"/>
              <a:t>Students use a variety of technology tools to </a:t>
            </a:r>
            <a:r>
              <a:rPr lang="en-CA" dirty="0" smtClean="0"/>
              <a:t>plan, evaluate and reflect on their own work as well as others. </a:t>
            </a:r>
          </a:p>
          <a:p>
            <a:pPr marL="0" lvl="0" indent="0">
              <a:buNone/>
            </a:pPr>
            <a:r>
              <a:rPr lang="en-CA" sz="2400" dirty="0" smtClean="0"/>
              <a:t> </a:t>
            </a:r>
            <a:endParaRPr lang="en-CA" sz="2400" dirty="0"/>
          </a:p>
          <a:p>
            <a:pPr marL="0" lvl="0" indent="0">
              <a:buNone/>
            </a:pPr>
            <a:r>
              <a:rPr lang="en-CA" sz="2400" dirty="0" smtClean="0"/>
              <a:t>Students will learn new technologies as well </a:t>
            </a:r>
            <a:r>
              <a:rPr lang="en-CA" dirty="0" smtClean="0"/>
              <a:t>as develop personal skill sets. </a:t>
            </a:r>
          </a:p>
          <a:p>
            <a:pPr marL="0" lvl="0" indent="0">
              <a:buNone/>
            </a:pPr>
            <a:endParaRPr lang="en-CA" dirty="0"/>
          </a:p>
          <a:p>
            <a:pPr marL="0" lvl="0" indent="0">
              <a:buNone/>
            </a:pPr>
            <a:r>
              <a:rPr lang="en-CA" dirty="0" smtClean="0"/>
              <a:t>Students will evaluate their own work as well as their peers. </a:t>
            </a:r>
          </a:p>
          <a:p>
            <a:pPr marL="0" lvl="0" indent="0">
              <a:buNone/>
            </a:pPr>
            <a:endParaRPr lang="en-CA" sz="2400" dirty="0"/>
          </a:p>
          <a:p>
            <a:pPr marL="0" lvl="0" indent="0">
              <a:buNone/>
            </a:pPr>
            <a:r>
              <a:rPr lang="en-CA" sz="2400" dirty="0" smtClean="0"/>
              <a:t>Instructor will provide feedback on all aspects of assignment. </a:t>
            </a:r>
          </a:p>
          <a:p>
            <a:pPr marL="0" lvl="0" indent="0">
              <a:buNone/>
            </a:pPr>
            <a:endParaRPr lang="en-CA" dirty="0"/>
          </a:p>
          <a:p>
            <a:pPr marL="0" lvl="0" indent="0">
              <a:buNone/>
            </a:pPr>
            <a:r>
              <a:rPr lang="en-CA" sz="2400" dirty="0" smtClean="0"/>
              <a:t>Hopefully this assignment encourages students to work on their skills and further their learning outside of the classroom. </a:t>
            </a:r>
            <a:endParaRPr lang="en-CA" sz="2400" dirty="0"/>
          </a:p>
          <a:p>
            <a:pPr lvl="1"/>
            <a:endParaRPr lang="en-US" sz="1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49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664</TotalTime>
  <Words>851</Words>
  <Application>Microsoft Office PowerPoint</Application>
  <PresentationFormat>On-screen Show (4:3)</PresentationFormat>
  <Paragraphs>114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Waveform</vt:lpstr>
      <vt:lpstr>Problem Of Practice  Curriculum Design: Information Technology</vt:lpstr>
      <vt:lpstr>Problem Of Practice</vt:lpstr>
      <vt:lpstr>Course Description </vt:lpstr>
      <vt:lpstr>Learning Outcomes </vt:lpstr>
      <vt:lpstr>Project Overview</vt:lpstr>
      <vt:lpstr>Voicethread</vt:lpstr>
      <vt:lpstr>Posterous </vt:lpstr>
      <vt:lpstr>Google Doc 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Straumford, Darren</dc:creator>
  <cp:lastModifiedBy>Straumford, Darren</cp:lastModifiedBy>
  <cp:revision>57</cp:revision>
  <dcterms:created xsi:type="dcterms:W3CDTF">2012-05-17T01:06:31Z</dcterms:created>
  <dcterms:modified xsi:type="dcterms:W3CDTF">2012-05-19T05:30:53Z</dcterms:modified>
</cp:coreProperties>
</file>