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9" r:id="rId6"/>
    <p:sldId id="270" r:id="rId7"/>
    <p:sldId id="271" r:id="rId8"/>
    <p:sldId id="272" r:id="rId9"/>
    <p:sldId id="273" r:id="rId10"/>
    <p:sldId id="274" r:id="rId11"/>
    <p:sldId id="275" r:id="rId12"/>
    <p:sldId id="278" r:id="rId13"/>
    <p:sldId id="276" r:id="rId14"/>
    <p:sldId id="277" r:id="rId15"/>
    <p:sldId id="27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17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DB51CF-E5EC-498C-A9F4-4799BDD67077}"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05552-2606-4DCC-8A57-FF0519F24480}" type="slidenum">
              <a:rPr lang="en-US" smtClean="0"/>
              <a:t>‹#›</a:t>
            </a:fld>
            <a:endParaRPr lang="en-US"/>
          </a:p>
        </p:txBody>
      </p:sp>
    </p:spTree>
    <p:extLst>
      <p:ext uri="{BB962C8B-B14F-4D97-AF65-F5344CB8AC3E}">
        <p14:creationId xmlns:p14="http://schemas.microsoft.com/office/powerpoint/2010/main" val="2378452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205552-2606-4DCC-8A57-FF0519F24480}" type="slidenum">
              <a:rPr lang="en-US" smtClean="0"/>
              <a:t>8</a:t>
            </a:fld>
            <a:endParaRPr lang="en-US"/>
          </a:p>
        </p:txBody>
      </p:sp>
    </p:spTree>
    <p:extLst>
      <p:ext uri="{BB962C8B-B14F-4D97-AF65-F5344CB8AC3E}">
        <p14:creationId xmlns:p14="http://schemas.microsoft.com/office/powerpoint/2010/main" val="1940300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461BFB-7218-4F2E-B180-7FDEF8C4F900}" type="datetimeFigureOut">
              <a:rPr lang="en-US" smtClean="0"/>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461BFB-7218-4F2E-B180-7FDEF8C4F900}" type="datetimeFigureOut">
              <a:rPr lang="en-US" smtClean="0"/>
              <a:t>6/4/2012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461BFB-7218-4F2E-B180-7FDEF8C4F900}" type="datetimeFigureOut">
              <a:rPr lang="en-US" smtClean="0"/>
              <a:t>6/4/2012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61BFB-7218-4F2E-B180-7FDEF8C4F900}" type="datetimeFigureOut">
              <a:rPr lang="en-US" smtClean="0"/>
              <a:t>6/4/2012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1pPr>
              <a:defRPr sz="1400"/>
            </a:lvl1pPr>
            <a:lvl2pPr>
              <a:defRPr sz="1200"/>
            </a:lvl2pPr>
            <a:lvl3pPr>
              <a:defRPr sz="1100"/>
            </a:lvl3pPr>
            <a:lvl4pPr>
              <a:defRPr sz="1050"/>
            </a:lvl4pPr>
            <a:lvl5pPr>
              <a:defRPr sz="105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61BFB-7218-4F2E-B180-7FDEF8C4F900}" type="datetimeFigureOut">
              <a:rPr lang="en-US" smtClean="0"/>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CE6B4-D160-493F-9870-ADC9905B53F3}"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D461BFB-7218-4F2E-B180-7FDEF8C4F900}" type="datetimeFigureOut">
              <a:rPr lang="en-US" smtClean="0"/>
              <a:t>6/4/2012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3CCE6B4-D160-493F-9870-ADC9905B53F3}"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allwisher.com/wall/pcanalysi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hyperlink" Target="http://wallwisher.com/wall/createanddecod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https://docs.google.com/spreadsheet/viewform?formkey=dEZtWm9ZUGdGSmE2dGdHNERwdGpmR3c6MQ"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ebinars.voicethread.com/share/3105129/"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wallwisher.com/wall/pcbrainstorm2" TargetMode="External"/><Relationship Id="rId2" Type="http://schemas.openxmlformats.org/officeDocument/2006/relationships/hyperlink" Target="http://wallwisher.com/wall/pcbrainsorm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www.polleverywhere.com/multiple_choice_polls/LTE0MjM3NTg5OTU" TargetMode="External"/><Relationship Id="rId2" Type="http://schemas.openxmlformats.org/officeDocument/2006/relationships/hyperlink" Target="http://www.polleverywhere.com/multiple_choice_polls/LTEyMDU4MzI3OTA" TargetMode="External"/><Relationship Id="rId1" Type="http://schemas.openxmlformats.org/officeDocument/2006/relationships/slideLayout" Target="../slideLayouts/slideLayout2.xml"/><Relationship Id="rId4" Type="http://schemas.openxmlformats.org/officeDocument/2006/relationships/hyperlink" Target="http://www.polleverywhere.com/free_text_polls/MzUwNTAwMTA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2209799"/>
          </a:xfrm>
        </p:spPr>
        <p:txBody>
          <a:bodyPr/>
          <a:lstStyle/>
          <a:p>
            <a:r>
              <a:rPr lang="en-US" dirty="0" smtClean="0">
                <a:solidFill>
                  <a:srgbClr val="002060"/>
                </a:solidFill>
              </a:rPr>
              <a:t>Problem of Practice </a:t>
            </a:r>
            <a:endParaRPr lang="en-US" dirty="0">
              <a:solidFill>
                <a:srgbClr val="002060"/>
              </a:solidFill>
            </a:endParaRPr>
          </a:p>
        </p:txBody>
      </p:sp>
      <p:sp>
        <p:nvSpPr>
          <p:cNvPr id="3" name="Subtitle 2"/>
          <p:cNvSpPr>
            <a:spLocks noGrp="1"/>
          </p:cNvSpPr>
          <p:nvPr>
            <p:ph type="subTitle" idx="1"/>
          </p:nvPr>
        </p:nvSpPr>
        <p:spPr>
          <a:xfrm>
            <a:off x="1371600" y="3886200"/>
            <a:ext cx="6400800" cy="2286000"/>
          </a:xfrm>
        </p:spPr>
        <p:txBody>
          <a:bodyPr>
            <a:normAutofit/>
          </a:bodyPr>
          <a:lstStyle/>
          <a:p>
            <a:r>
              <a:rPr lang="en-US" sz="2800" dirty="0" smtClean="0"/>
              <a:t>Infusing Technology into a Lesson on “Political Cartoons”</a:t>
            </a:r>
          </a:p>
          <a:p>
            <a:endParaRPr lang="en-US" sz="2800" dirty="0"/>
          </a:p>
          <a:p>
            <a:r>
              <a:rPr lang="en-US" sz="2800" dirty="0" smtClean="0"/>
              <a:t>                                   </a:t>
            </a:r>
            <a:r>
              <a:rPr lang="en-US" sz="1400" dirty="0" smtClean="0"/>
              <a:t>Mike </a:t>
            </a:r>
            <a:r>
              <a:rPr lang="en-US" sz="1400" dirty="0" err="1" smtClean="0"/>
              <a:t>Brkic</a:t>
            </a:r>
            <a:endParaRPr lang="en-US" sz="2800" dirty="0" smtClean="0"/>
          </a:p>
          <a:p>
            <a:endParaRPr lang="en-US" sz="2800" dirty="0"/>
          </a:p>
        </p:txBody>
      </p:sp>
    </p:spTree>
    <p:extLst>
      <p:ext uri="{BB962C8B-B14F-4D97-AF65-F5344CB8AC3E}">
        <p14:creationId xmlns:p14="http://schemas.microsoft.com/office/powerpoint/2010/main" val="300884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685800"/>
            <a:ext cx="7125113" cy="924475"/>
          </a:xfrm>
        </p:spPr>
        <p:txBody>
          <a:bodyPr/>
          <a:lstStyle/>
          <a:p>
            <a:r>
              <a:rPr lang="en-US" sz="2400" dirty="0" smtClean="0">
                <a:solidFill>
                  <a:srgbClr val="002060"/>
                </a:solidFill>
              </a:rPr>
              <a:t>Benefits of Using “Poll Everywhere” in this Instance</a:t>
            </a:r>
            <a:endParaRPr lang="en-US" sz="2400" dirty="0">
              <a:solidFill>
                <a:srgbClr val="002060"/>
              </a:solidFill>
            </a:endParaRPr>
          </a:p>
        </p:txBody>
      </p:sp>
      <p:sp>
        <p:nvSpPr>
          <p:cNvPr id="5" name="Text Placeholder 4"/>
          <p:cNvSpPr>
            <a:spLocks noGrp="1"/>
          </p:cNvSpPr>
          <p:nvPr>
            <p:ph type="body" idx="1"/>
          </p:nvPr>
        </p:nvSpPr>
        <p:spPr/>
        <p:txBody>
          <a:bodyPr/>
          <a:lstStyle/>
          <a:p>
            <a:pPr algn="ctr"/>
            <a:r>
              <a:rPr lang="en-US" u="sng" dirty="0" smtClean="0"/>
              <a:t>Traditional</a:t>
            </a:r>
            <a:endParaRPr lang="en-US" u="sng" dirty="0"/>
          </a:p>
        </p:txBody>
      </p:sp>
      <p:sp>
        <p:nvSpPr>
          <p:cNvPr id="6" name="Content Placeholder 5"/>
          <p:cNvSpPr>
            <a:spLocks noGrp="1"/>
          </p:cNvSpPr>
          <p:nvPr>
            <p:ph sz="half" idx="2"/>
          </p:nvPr>
        </p:nvSpPr>
        <p:spPr/>
        <p:txBody>
          <a:bodyPr>
            <a:normAutofit lnSpcReduction="10000"/>
          </a:bodyPr>
          <a:lstStyle/>
          <a:p>
            <a:r>
              <a:rPr lang="en-US" dirty="0" smtClean="0"/>
              <a:t>posing questions to a group to ascertain understanding is an ineffective formative assessment technique</a:t>
            </a:r>
          </a:p>
          <a:p>
            <a:r>
              <a:rPr lang="en-US" dirty="0" smtClean="0"/>
              <a:t>not an engaging process (might even be construed as silly, i.e. “thumbs up/down”)</a:t>
            </a:r>
          </a:p>
          <a:p>
            <a:r>
              <a:rPr lang="en-US" dirty="0" smtClean="0"/>
              <a:t>shy, reticent, or confused students likely not to participate</a:t>
            </a:r>
          </a:p>
          <a:p>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p:txBody>
          <a:bodyPr>
            <a:normAutofit/>
          </a:bodyPr>
          <a:lstStyle/>
          <a:p>
            <a:r>
              <a:rPr lang="en-US" dirty="0" smtClean="0"/>
              <a:t>great formative assessment opportunity-facilitates “assessment FOR learning”</a:t>
            </a:r>
          </a:p>
          <a:p>
            <a:r>
              <a:rPr lang="en-US" dirty="0" smtClean="0"/>
              <a:t>VERY engaging and interesting application</a:t>
            </a:r>
          </a:p>
          <a:p>
            <a:r>
              <a:rPr lang="en-US" dirty="0"/>
              <a:t>a</a:t>
            </a:r>
            <a:r>
              <a:rPr lang="en-US" dirty="0" smtClean="0"/>
              <a:t>nonymous nature of the polls should engender increased and more genuine student participation </a:t>
            </a:r>
            <a:endParaRPr lang="en-US" dirty="0"/>
          </a:p>
        </p:txBody>
      </p:sp>
    </p:spTree>
    <p:extLst>
      <p:ext uri="{BB962C8B-B14F-4D97-AF65-F5344CB8AC3E}">
        <p14:creationId xmlns:p14="http://schemas.microsoft.com/office/powerpoint/2010/main" val="38169129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solidFill>
                  <a:srgbClr val="002060"/>
                </a:solidFill>
              </a:rPr>
              <a:t>Activity 4a-Practical Application</a:t>
            </a:r>
            <a:br>
              <a:rPr lang="en-US" sz="2400" dirty="0" smtClean="0">
                <a:solidFill>
                  <a:srgbClr val="002060"/>
                </a:solidFill>
              </a:rPr>
            </a:br>
            <a:r>
              <a:rPr lang="en-US" sz="1800" i="1" dirty="0" smtClean="0">
                <a:solidFill>
                  <a:srgbClr val="002060"/>
                </a:solidFill>
              </a:rPr>
              <a:t>Aim is to apply learning to a practical example. The collectively constructed “decoding” method is collaboratively applied to a political cartoon</a:t>
            </a:r>
            <a:br>
              <a:rPr lang="en-US" sz="1800" i="1" dirty="0" smtClean="0">
                <a:solidFill>
                  <a:srgbClr val="002060"/>
                </a:solidFill>
              </a:rPr>
            </a:br>
            <a:r>
              <a:rPr lang="en-US" sz="1800" i="1" dirty="0" smtClean="0">
                <a:solidFill>
                  <a:srgbClr val="002060"/>
                </a:solidFill>
              </a:rPr>
              <a:t>Technology Application: “</a:t>
            </a:r>
            <a:r>
              <a:rPr lang="en-US" sz="1800" i="1" dirty="0" err="1" smtClean="0">
                <a:solidFill>
                  <a:srgbClr val="002060"/>
                </a:solidFill>
              </a:rPr>
              <a:t>Wallwisher</a:t>
            </a:r>
            <a:r>
              <a:rPr lang="en-US" sz="1800" i="1" dirty="0" smtClean="0">
                <a:solidFill>
                  <a:srgbClr val="002060"/>
                </a:solidFill>
              </a:rPr>
              <a:t>”</a:t>
            </a:r>
            <a:r>
              <a:rPr lang="en-US" sz="1800" i="1" dirty="0" smtClean="0"/>
              <a:t/>
            </a:r>
            <a:br>
              <a:rPr lang="en-US" sz="1800" i="1" dirty="0" smtClean="0"/>
            </a:br>
            <a:endParaRPr lang="en-US" sz="2400" dirty="0"/>
          </a:p>
        </p:txBody>
      </p:sp>
      <p:sp>
        <p:nvSpPr>
          <p:cNvPr id="8" name="Content Placeholder 7"/>
          <p:cNvSpPr>
            <a:spLocks noGrp="1"/>
          </p:cNvSpPr>
          <p:nvPr>
            <p:ph idx="1"/>
          </p:nvPr>
        </p:nvSpPr>
        <p:spPr/>
        <p:txBody>
          <a:bodyPr>
            <a:normAutofit fontScale="85000" lnSpcReduction="10000"/>
          </a:bodyPr>
          <a:lstStyle/>
          <a:p>
            <a:r>
              <a:rPr lang="en-US" dirty="0" smtClean="0"/>
              <a:t>students access a teacher created wall within “</a:t>
            </a:r>
            <a:r>
              <a:rPr lang="en-US" dirty="0" err="1" smtClean="0"/>
              <a:t>wallwisher</a:t>
            </a:r>
            <a:r>
              <a:rPr lang="en-US" dirty="0" smtClean="0"/>
              <a:t>”</a:t>
            </a:r>
          </a:p>
          <a:p>
            <a:r>
              <a:rPr lang="en-US" dirty="0" smtClean="0"/>
              <a:t>collectively and collaboratively they discuss the application of the earlier arrived at “decoding method” to a political cartoon which is based upon material from a recently completed unit within their class-they already possess the requisite background information</a:t>
            </a:r>
          </a:p>
          <a:p>
            <a:r>
              <a:rPr lang="en-US" dirty="0" smtClean="0"/>
              <a:t>students are encouraged to engage in a discussion, ask questions with teacher as facilitator…all contained on the “wall”</a:t>
            </a:r>
          </a:p>
          <a:p>
            <a:r>
              <a:rPr lang="en-US" dirty="0" smtClean="0"/>
              <a:t>once the more advanced students feel that they have grasped the concept, they are instructed to engage in a “challenge” question (see lower left corner of the wall) allowing the teacher to concentrate efforts with remedial learners-differentiated instruction</a:t>
            </a:r>
          </a:p>
          <a:p>
            <a:r>
              <a:rPr lang="en-US" dirty="0">
                <a:hlinkClick r:id="rId2"/>
              </a:rPr>
              <a:t>http://</a:t>
            </a:r>
            <a:r>
              <a:rPr lang="en-US" dirty="0" smtClean="0">
                <a:hlinkClick r:id="rId2"/>
              </a:rPr>
              <a:t>wallwisher.com/wall/pcanalysis</a:t>
            </a:r>
            <a:endParaRPr lang="en-US" dirty="0" smtClean="0"/>
          </a:p>
          <a:p>
            <a:r>
              <a:rPr lang="en-US" i="1" u="sng" dirty="0" smtClean="0"/>
              <a:t>NOTE </a:t>
            </a:r>
            <a:r>
              <a:rPr lang="en-US" i="1" dirty="0" smtClean="0"/>
              <a:t>on this wall </a:t>
            </a:r>
            <a:r>
              <a:rPr lang="en-US" i="1" dirty="0" err="1" smtClean="0"/>
              <a:t>the“eastvan</a:t>
            </a:r>
            <a:r>
              <a:rPr lang="en-US" i="1" dirty="0" smtClean="0"/>
              <a:t>” name tag </a:t>
            </a:r>
            <a:r>
              <a:rPr lang="en-US" i="1" dirty="0" err="1" smtClean="0"/>
              <a:t>woud</a:t>
            </a:r>
            <a:r>
              <a:rPr lang="en-US" i="1" dirty="0" smtClean="0"/>
              <a:t> indicate posts made by the teacher while “anonymous” tags would indicate various student contributions to the discussion</a:t>
            </a:r>
            <a:endParaRPr lang="en-US" i="1" u="sng" dirty="0" smtClean="0"/>
          </a:p>
        </p:txBody>
      </p:sp>
    </p:spTree>
    <p:extLst>
      <p:ext uri="{BB962C8B-B14F-4D97-AF65-F5344CB8AC3E}">
        <p14:creationId xmlns:p14="http://schemas.microsoft.com/office/powerpoint/2010/main" val="3110848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002060"/>
                </a:solidFill>
              </a:rPr>
              <a:t>Benefits of Using “</a:t>
            </a:r>
            <a:r>
              <a:rPr lang="en-US" dirty="0" err="1">
                <a:solidFill>
                  <a:srgbClr val="002060"/>
                </a:solidFill>
              </a:rPr>
              <a:t>Wallwisher</a:t>
            </a:r>
            <a:r>
              <a:rPr lang="en-US" dirty="0">
                <a:solidFill>
                  <a:srgbClr val="002060"/>
                </a:solidFill>
              </a:rPr>
              <a:t>” in this Instance</a:t>
            </a:r>
            <a:endParaRPr lang="en-US" dirty="0"/>
          </a:p>
        </p:txBody>
      </p:sp>
      <p:sp>
        <p:nvSpPr>
          <p:cNvPr id="5" name="Text Placeholder 4"/>
          <p:cNvSpPr>
            <a:spLocks noGrp="1"/>
          </p:cNvSpPr>
          <p:nvPr>
            <p:ph type="body" idx="1"/>
          </p:nvPr>
        </p:nvSpPr>
        <p:spPr/>
        <p:txBody>
          <a:bodyPr/>
          <a:lstStyle/>
          <a:p>
            <a:pPr algn="ctr"/>
            <a:r>
              <a:rPr lang="en-US" u="sng" dirty="0" smtClean="0"/>
              <a:t>Traditional </a:t>
            </a:r>
            <a:endParaRPr lang="en-US" u="sng" dirty="0"/>
          </a:p>
        </p:txBody>
      </p:sp>
      <p:sp>
        <p:nvSpPr>
          <p:cNvPr id="6" name="Content Placeholder 5"/>
          <p:cNvSpPr>
            <a:spLocks noGrp="1"/>
          </p:cNvSpPr>
          <p:nvPr>
            <p:ph sz="half" idx="2"/>
          </p:nvPr>
        </p:nvSpPr>
        <p:spPr/>
        <p:txBody>
          <a:bodyPr>
            <a:normAutofit fontScale="92500" lnSpcReduction="20000"/>
          </a:bodyPr>
          <a:lstStyle/>
          <a:p>
            <a:r>
              <a:rPr lang="en-US" dirty="0"/>
              <a:t>a traditional discussion does not include all voices</a:t>
            </a:r>
          </a:p>
          <a:p>
            <a:r>
              <a:rPr lang="en-US" dirty="0"/>
              <a:t>traditional discussion is not as engaging</a:t>
            </a:r>
          </a:p>
          <a:p>
            <a:r>
              <a:rPr lang="en-US" dirty="0"/>
              <a:t>if this is an individual worksheet exercise, it’s not collaborative learning</a:t>
            </a:r>
          </a:p>
          <a:p>
            <a:r>
              <a:rPr lang="en-US" dirty="0" smtClean="0"/>
              <a:t>difficult to operationalize formative </a:t>
            </a:r>
            <a:r>
              <a:rPr lang="en-US" dirty="0"/>
              <a:t>assessment</a:t>
            </a:r>
          </a:p>
          <a:p>
            <a:r>
              <a:rPr lang="en-US" dirty="0"/>
              <a:t>difficult to differentiate instruction</a:t>
            </a:r>
          </a:p>
          <a:p>
            <a:r>
              <a:rPr lang="en-US" dirty="0" smtClean="0"/>
              <a:t>learning activity is confined to the classroom</a:t>
            </a:r>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a:xfrm>
            <a:off x="4663280" y="2438400"/>
            <a:ext cx="3471275" cy="3422650"/>
          </a:xfrm>
        </p:spPr>
        <p:txBody>
          <a:bodyPr>
            <a:normAutofit fontScale="77500" lnSpcReduction="20000"/>
          </a:bodyPr>
          <a:lstStyle/>
          <a:p>
            <a:r>
              <a:rPr lang="en-US" dirty="0"/>
              <a:t>all voices can be heard</a:t>
            </a:r>
          </a:p>
          <a:p>
            <a:r>
              <a:rPr lang="en-US" dirty="0"/>
              <a:t>engaging activity-increased student motivation </a:t>
            </a:r>
            <a:r>
              <a:rPr lang="en-US" dirty="0" smtClean="0"/>
              <a:t>to </a:t>
            </a:r>
            <a:r>
              <a:rPr lang="en-US" dirty="0" err="1" smtClean="0"/>
              <a:t>partcipate</a:t>
            </a:r>
            <a:r>
              <a:rPr lang="en-US" dirty="0" smtClean="0"/>
              <a:t> and hence learn; increased constructive discussion</a:t>
            </a:r>
            <a:endParaRPr lang="en-US" dirty="0"/>
          </a:p>
          <a:p>
            <a:r>
              <a:rPr lang="en-US" dirty="0"/>
              <a:t>collaborative exercise in discovery learning</a:t>
            </a:r>
          </a:p>
          <a:p>
            <a:r>
              <a:rPr lang="en-US" dirty="0" smtClean="0"/>
              <a:t>much easier to conduct formative </a:t>
            </a:r>
            <a:r>
              <a:rPr lang="en-US" dirty="0"/>
              <a:t>assessment</a:t>
            </a:r>
          </a:p>
          <a:p>
            <a:r>
              <a:rPr lang="en-US" dirty="0"/>
              <a:t>simple to differentiate instruction.  Examine the “challenge” activities geared towards advanced learners</a:t>
            </a:r>
          </a:p>
          <a:p>
            <a:r>
              <a:rPr lang="en-US" dirty="0" smtClean="0"/>
              <a:t>learning activity is not constrained by the classroom</a:t>
            </a:r>
            <a:endParaRPr lang="en-US" dirty="0"/>
          </a:p>
        </p:txBody>
      </p:sp>
    </p:spTree>
    <p:extLst>
      <p:ext uri="{BB962C8B-B14F-4D97-AF65-F5344CB8AC3E}">
        <p14:creationId xmlns:p14="http://schemas.microsoft.com/office/powerpoint/2010/main" val="2912559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125113" cy="1229276"/>
          </a:xfrm>
        </p:spPr>
        <p:txBody>
          <a:bodyPr/>
          <a:lstStyle/>
          <a:p>
            <a:r>
              <a:rPr lang="en-US" sz="2400" dirty="0" smtClean="0">
                <a:solidFill>
                  <a:srgbClr val="002060"/>
                </a:solidFill>
              </a:rPr>
              <a:t>Activity 4b-Student Generated Political Cartoons</a:t>
            </a:r>
            <a:br>
              <a:rPr lang="en-US" sz="2400" dirty="0" smtClean="0">
                <a:solidFill>
                  <a:srgbClr val="002060"/>
                </a:solidFill>
              </a:rPr>
            </a:br>
            <a:r>
              <a:rPr lang="en-US" sz="1800" i="1" dirty="0" smtClean="0">
                <a:solidFill>
                  <a:srgbClr val="002060"/>
                </a:solidFill>
              </a:rPr>
              <a:t>Aim is for students to apply the various political cartoon devices which they have learned in the construction of their own cartoons</a:t>
            </a:r>
            <a:br>
              <a:rPr lang="en-US" sz="1800" i="1" dirty="0" smtClean="0">
                <a:solidFill>
                  <a:srgbClr val="002060"/>
                </a:solidFill>
              </a:rPr>
            </a:br>
            <a:r>
              <a:rPr lang="en-US" sz="1800" i="1" dirty="0" smtClean="0">
                <a:solidFill>
                  <a:srgbClr val="002060"/>
                </a:solidFill>
              </a:rPr>
              <a:t>Technological Application: “</a:t>
            </a:r>
            <a:r>
              <a:rPr lang="en-US" sz="1800" i="1" dirty="0" err="1" smtClean="0">
                <a:solidFill>
                  <a:srgbClr val="002060"/>
                </a:solidFill>
              </a:rPr>
              <a:t>Wallwisher</a:t>
            </a:r>
            <a:r>
              <a:rPr lang="en-US" sz="1800" i="1" dirty="0" smtClean="0">
                <a:solidFill>
                  <a:srgbClr val="002060"/>
                </a:solidFill>
              </a:rPr>
              <a:t>”</a:t>
            </a:r>
            <a:r>
              <a:rPr lang="en-US" sz="2000" i="1" dirty="0" smtClean="0">
                <a:solidFill>
                  <a:srgbClr val="002060"/>
                </a:solidFill>
              </a:rPr>
              <a:t/>
            </a:r>
            <a:br>
              <a:rPr lang="en-US" sz="2000" i="1" dirty="0" smtClean="0">
                <a:solidFill>
                  <a:srgbClr val="002060"/>
                </a:solidFill>
              </a:rPr>
            </a:br>
            <a:endParaRPr lang="en-US" sz="2400" dirty="0">
              <a:solidFill>
                <a:srgbClr val="002060"/>
              </a:solidFill>
            </a:endParaRPr>
          </a:p>
        </p:txBody>
      </p:sp>
      <p:sp>
        <p:nvSpPr>
          <p:cNvPr id="3" name="Content Placeholder 2"/>
          <p:cNvSpPr>
            <a:spLocks noGrp="1"/>
          </p:cNvSpPr>
          <p:nvPr>
            <p:ph idx="1"/>
          </p:nvPr>
        </p:nvSpPr>
        <p:spPr>
          <a:xfrm>
            <a:off x="1009443" y="2438400"/>
            <a:ext cx="7125112" cy="3733800"/>
          </a:xfrm>
        </p:spPr>
        <p:txBody>
          <a:bodyPr>
            <a:normAutofit fontScale="85000" lnSpcReduction="20000"/>
          </a:bodyPr>
          <a:lstStyle/>
          <a:p>
            <a:r>
              <a:rPr lang="en-US" dirty="0" smtClean="0"/>
              <a:t>the teacher breaks students down into groups of four</a:t>
            </a:r>
          </a:p>
          <a:p>
            <a:r>
              <a:rPr lang="en-US" dirty="0" smtClean="0"/>
              <a:t>the teacher creates a “wall” dedicated to each group of four learners</a:t>
            </a:r>
          </a:p>
          <a:p>
            <a:r>
              <a:rPr lang="en-US" dirty="0" smtClean="0"/>
              <a:t>the students will each construct a political cartoon on a topic which was examined in the last unit of study (Canadian Confederation). The teacher will stress that students are to incorporate as many of the cartoon devices as possible within their drawings. The product is to be hand drawn.  Either the students or teacher will then digitize the drawings and then via “</a:t>
            </a:r>
            <a:r>
              <a:rPr lang="en-US" dirty="0" err="1" smtClean="0"/>
              <a:t>photobucket</a:t>
            </a:r>
            <a:r>
              <a:rPr lang="en-US" dirty="0" smtClean="0"/>
              <a:t>” or “</a:t>
            </a:r>
            <a:r>
              <a:rPr lang="en-US" dirty="0" err="1" smtClean="0"/>
              <a:t>flickr</a:t>
            </a:r>
            <a:r>
              <a:rPr lang="en-US" dirty="0" smtClean="0"/>
              <a:t>” embed them on the “</a:t>
            </a:r>
            <a:r>
              <a:rPr lang="en-US" dirty="0" err="1" smtClean="0"/>
              <a:t>wallwisher</a:t>
            </a:r>
            <a:r>
              <a:rPr lang="en-US" dirty="0" smtClean="0"/>
              <a:t>” site</a:t>
            </a:r>
          </a:p>
          <a:p>
            <a:r>
              <a:rPr lang="en-US" dirty="0" smtClean="0"/>
              <a:t>students will each “decode” ONE other cartoon presented by the people in the group.  They are encouraged to check the other “</a:t>
            </a:r>
            <a:r>
              <a:rPr lang="en-US" dirty="0" err="1" smtClean="0"/>
              <a:t>decodings</a:t>
            </a:r>
            <a:r>
              <a:rPr lang="en-US" dirty="0" smtClean="0"/>
              <a:t>” for accuracy…to generate discussion…or to ask questions…or offer commentary</a:t>
            </a:r>
          </a:p>
          <a:p>
            <a:r>
              <a:rPr lang="en-US" dirty="0">
                <a:hlinkClick r:id="rId2"/>
              </a:rPr>
              <a:t>http://</a:t>
            </a:r>
            <a:r>
              <a:rPr lang="en-US" dirty="0" smtClean="0">
                <a:hlinkClick r:id="rId2"/>
              </a:rPr>
              <a:t>wallwisher.com/wall/createanddecode</a:t>
            </a:r>
            <a:endParaRPr lang="en-US" dirty="0" smtClean="0"/>
          </a:p>
          <a:p>
            <a:r>
              <a:rPr lang="en-US" dirty="0" smtClean="0"/>
              <a:t>the cartoon and analogous “decoding” which you find on this “wall” represents one of four such products that would appear on the wall.</a:t>
            </a:r>
          </a:p>
          <a:p>
            <a:endParaRPr lang="en-US" dirty="0" smtClean="0"/>
          </a:p>
          <a:p>
            <a:endParaRPr lang="en-US" dirty="0"/>
          </a:p>
        </p:txBody>
      </p:sp>
    </p:spTree>
    <p:extLst>
      <p:ext uri="{BB962C8B-B14F-4D97-AF65-F5344CB8AC3E}">
        <p14:creationId xmlns:p14="http://schemas.microsoft.com/office/powerpoint/2010/main" val="920668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2060"/>
                </a:solidFill>
              </a:rPr>
              <a:t>Benefits of Using “</a:t>
            </a:r>
            <a:r>
              <a:rPr lang="en-US" sz="2400" dirty="0" err="1" smtClean="0">
                <a:solidFill>
                  <a:srgbClr val="002060"/>
                </a:solidFill>
              </a:rPr>
              <a:t>Wallwisher</a:t>
            </a:r>
            <a:r>
              <a:rPr lang="en-US" sz="2400" dirty="0" smtClean="0">
                <a:solidFill>
                  <a:srgbClr val="002060"/>
                </a:solidFill>
              </a:rPr>
              <a:t>” in this Instance</a:t>
            </a:r>
            <a:endParaRPr lang="en-US" sz="2400" dirty="0">
              <a:solidFill>
                <a:srgbClr val="002060"/>
              </a:solidFill>
            </a:endParaRPr>
          </a:p>
        </p:txBody>
      </p:sp>
      <p:sp>
        <p:nvSpPr>
          <p:cNvPr id="3" name="Text Placeholder 2"/>
          <p:cNvSpPr>
            <a:spLocks noGrp="1"/>
          </p:cNvSpPr>
          <p:nvPr>
            <p:ph type="body" idx="1"/>
          </p:nvPr>
        </p:nvSpPr>
        <p:spPr/>
        <p:txBody>
          <a:bodyPr/>
          <a:lstStyle/>
          <a:p>
            <a:pPr algn="ctr"/>
            <a:r>
              <a:rPr lang="en-US" u="sng" dirty="0" smtClean="0"/>
              <a:t>Traditional</a:t>
            </a:r>
            <a:endParaRPr lang="en-US" u="sng" dirty="0"/>
          </a:p>
        </p:txBody>
      </p:sp>
      <p:sp>
        <p:nvSpPr>
          <p:cNvPr id="4" name="Content Placeholder 3"/>
          <p:cNvSpPr>
            <a:spLocks noGrp="1"/>
          </p:cNvSpPr>
          <p:nvPr>
            <p:ph sz="half" idx="2"/>
          </p:nvPr>
        </p:nvSpPr>
        <p:spPr/>
        <p:txBody>
          <a:bodyPr/>
          <a:lstStyle/>
          <a:p>
            <a:r>
              <a:rPr lang="en-US" dirty="0" smtClean="0"/>
              <a:t>this is traditionally an individual exercise, void of any discussion, collaboration</a:t>
            </a:r>
          </a:p>
          <a:p>
            <a:r>
              <a:rPr lang="en-US" dirty="0" smtClean="0"/>
              <a:t>critical thinking exercise</a:t>
            </a:r>
          </a:p>
          <a:p>
            <a:endParaRPr lang="en-US" dirty="0"/>
          </a:p>
          <a:p>
            <a:endParaRPr lang="en-US" dirty="0" smtClean="0"/>
          </a:p>
          <a:p>
            <a:endParaRPr lang="en-US" dirty="0"/>
          </a:p>
          <a:p>
            <a:endParaRPr lang="en-US" dirty="0" smtClean="0"/>
          </a:p>
          <a:p>
            <a:pPr marL="0" indent="0">
              <a:buNone/>
            </a:pPr>
            <a:endParaRPr lang="en-US" dirty="0"/>
          </a:p>
        </p:txBody>
      </p:sp>
      <p:sp>
        <p:nvSpPr>
          <p:cNvPr id="5" name="Text Placeholder 4"/>
          <p:cNvSpPr>
            <a:spLocks noGrp="1"/>
          </p:cNvSpPr>
          <p:nvPr>
            <p:ph type="body" sz="quarter" idx="3"/>
          </p:nvPr>
        </p:nvSpPr>
        <p:spPr/>
        <p:txBody>
          <a:bodyPr/>
          <a:lstStyle/>
          <a:p>
            <a:pPr algn="ctr"/>
            <a:r>
              <a:rPr lang="en-US" u="sng" dirty="0" smtClean="0"/>
              <a:t>With Technology</a:t>
            </a:r>
            <a:endParaRPr lang="en-US" u="sng" dirty="0"/>
          </a:p>
        </p:txBody>
      </p:sp>
      <p:sp>
        <p:nvSpPr>
          <p:cNvPr id="6" name="Content Placeholder 5"/>
          <p:cNvSpPr>
            <a:spLocks noGrp="1"/>
          </p:cNvSpPr>
          <p:nvPr>
            <p:ph sz="quarter" idx="4"/>
          </p:nvPr>
        </p:nvSpPr>
        <p:spPr/>
        <p:txBody>
          <a:bodyPr>
            <a:normAutofit fontScale="77500" lnSpcReduction="20000"/>
          </a:bodyPr>
          <a:lstStyle/>
          <a:p>
            <a:r>
              <a:rPr lang="en-US" dirty="0" smtClean="0"/>
              <a:t>collaborative exercise with accompanying discussion</a:t>
            </a:r>
          </a:p>
          <a:p>
            <a:r>
              <a:rPr lang="en-US" dirty="0"/>
              <a:t>a</a:t>
            </a:r>
            <a:r>
              <a:rPr lang="en-US" dirty="0" smtClean="0"/>
              <a:t>dvanced </a:t>
            </a:r>
            <a:r>
              <a:rPr lang="en-US" dirty="0" smtClean="0"/>
              <a:t>critical </a:t>
            </a:r>
            <a:r>
              <a:rPr lang="en-US" dirty="0" smtClean="0"/>
              <a:t>thinking exercise</a:t>
            </a:r>
          </a:p>
          <a:p>
            <a:r>
              <a:rPr lang="en-US" dirty="0" smtClean="0"/>
              <a:t>engaging process </a:t>
            </a:r>
            <a:r>
              <a:rPr lang="en-US" dirty="0" err="1" smtClean="0"/>
              <a:t>wich</a:t>
            </a:r>
            <a:r>
              <a:rPr lang="en-US" dirty="0" smtClean="0"/>
              <a:t> spawns increased motivation-students have an audience for their product, therefore motivated to put their best work forth</a:t>
            </a:r>
          </a:p>
          <a:p>
            <a:r>
              <a:rPr lang="en-US" dirty="0" smtClean="0"/>
              <a:t>it’s an exercise in digital literacy/citizenship</a:t>
            </a:r>
          </a:p>
          <a:p>
            <a:r>
              <a:rPr lang="en-US" dirty="0" smtClean="0"/>
              <a:t>provides the teacher with an anthology of digitized political cartoons which can be used as an extension exercise via the “</a:t>
            </a:r>
            <a:r>
              <a:rPr lang="en-US" dirty="0" err="1" smtClean="0"/>
              <a:t>ePals</a:t>
            </a:r>
            <a:r>
              <a:rPr lang="en-US" dirty="0" smtClean="0"/>
              <a:t>” application</a:t>
            </a:r>
            <a:endParaRPr lang="en-US" dirty="0"/>
          </a:p>
        </p:txBody>
      </p:sp>
    </p:spTree>
    <p:extLst>
      <p:ext uri="{BB962C8B-B14F-4D97-AF65-F5344CB8AC3E}">
        <p14:creationId xmlns:p14="http://schemas.microsoft.com/office/powerpoint/2010/main" val="10580838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2060"/>
                </a:solidFill>
              </a:rPr>
              <a:t>Evaluation/Feedback</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endParaRPr lang="en-US" dirty="0" smtClean="0">
              <a:hlinkClick r:id="rId2"/>
            </a:endParaRPr>
          </a:p>
          <a:p>
            <a:r>
              <a:rPr lang="en-US" dirty="0" smtClean="0">
                <a:hlinkClick r:id="rId2"/>
              </a:rPr>
              <a:t>https</a:t>
            </a:r>
            <a:r>
              <a:rPr lang="en-US" dirty="0">
                <a:hlinkClick r:id="rId2"/>
              </a:rPr>
              <a:t>://</a:t>
            </a:r>
            <a:r>
              <a:rPr lang="en-US" dirty="0" smtClean="0">
                <a:hlinkClick r:id="rId2"/>
              </a:rPr>
              <a:t>docs.google.com/spreadsheet/viewform?formkey=dEZtWm9ZUGdGSmE2dGdHNERwdGpmR3c6MQ</a:t>
            </a:r>
            <a:endParaRPr lang="en-US" dirty="0" smtClean="0"/>
          </a:p>
          <a:p>
            <a:r>
              <a:rPr lang="en-US" dirty="0" smtClean="0"/>
              <a:t>Please take a couple of </a:t>
            </a:r>
            <a:r>
              <a:rPr lang="en-US" dirty="0" err="1" smtClean="0"/>
              <a:t>minnutes</a:t>
            </a:r>
            <a:r>
              <a:rPr lang="en-US" dirty="0" smtClean="0"/>
              <a:t> and complete the above “Google Form” survey</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067545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Instructional</a:t>
            </a:r>
            <a:r>
              <a:rPr lang="en-US" dirty="0" smtClean="0"/>
              <a:t> </a:t>
            </a:r>
            <a:r>
              <a:rPr lang="en-US" dirty="0" smtClean="0">
                <a:solidFill>
                  <a:srgbClr val="002060"/>
                </a:solidFill>
              </a:rPr>
              <a:t>Setting</a:t>
            </a:r>
            <a:endParaRPr lang="en-US" dirty="0">
              <a:solidFill>
                <a:srgbClr val="002060"/>
              </a:solidFill>
            </a:endParaRPr>
          </a:p>
        </p:txBody>
      </p:sp>
      <p:sp>
        <p:nvSpPr>
          <p:cNvPr id="3" name="Content Placeholder 2"/>
          <p:cNvSpPr>
            <a:spLocks noGrp="1"/>
          </p:cNvSpPr>
          <p:nvPr>
            <p:ph idx="1"/>
          </p:nvPr>
        </p:nvSpPr>
        <p:spPr/>
        <p:txBody>
          <a:bodyPr/>
          <a:lstStyle/>
          <a:p>
            <a:r>
              <a:rPr lang="en-US" dirty="0" smtClean="0"/>
              <a:t>High School Social Studies Class (grade 9 or 10)</a:t>
            </a:r>
          </a:p>
          <a:p>
            <a:endParaRPr lang="en-US" dirty="0" smtClean="0"/>
          </a:p>
          <a:p>
            <a:r>
              <a:rPr lang="en-US" dirty="0" smtClean="0"/>
              <a:t>This lesson constitutes a sub component in a series of lessons examining various primary and source documents</a:t>
            </a:r>
          </a:p>
          <a:p>
            <a:pPr marL="0" indent="0">
              <a:buNone/>
            </a:pPr>
            <a:endParaRPr lang="en-US" dirty="0" smtClean="0"/>
          </a:p>
          <a:p>
            <a:r>
              <a:rPr lang="en-US" dirty="0" smtClean="0"/>
              <a:t>This lesson and analogous assignment will be specific to a particular Canadian historical period which the students will have already been exposed to (they possess the requisite contextual background information)</a:t>
            </a:r>
            <a:endParaRPr lang="en-US" dirty="0"/>
          </a:p>
        </p:txBody>
      </p:sp>
    </p:spTree>
    <p:extLst>
      <p:ext uri="{BB962C8B-B14F-4D97-AF65-F5344CB8AC3E}">
        <p14:creationId xmlns:p14="http://schemas.microsoft.com/office/powerpoint/2010/main" val="396227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Instructional</a:t>
            </a:r>
            <a:r>
              <a:rPr lang="en-US" dirty="0" smtClean="0"/>
              <a:t> </a:t>
            </a:r>
            <a:r>
              <a:rPr lang="en-US" dirty="0" smtClean="0">
                <a:solidFill>
                  <a:srgbClr val="002060"/>
                </a:solidFill>
              </a:rPr>
              <a:t>Objectives</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Students will be able to:</a:t>
            </a:r>
          </a:p>
          <a:p>
            <a:pPr marL="0" indent="0">
              <a:buNone/>
            </a:pPr>
            <a:endParaRPr lang="en-US" dirty="0" smtClean="0"/>
          </a:p>
          <a:p>
            <a:pPr>
              <a:buFont typeface="+mj-lt"/>
              <a:buAutoNum type="arabicPeriod"/>
            </a:pPr>
            <a:r>
              <a:rPr lang="en-US" dirty="0" smtClean="0"/>
              <a:t>Identify commonly used political cartoon devices</a:t>
            </a:r>
          </a:p>
          <a:p>
            <a:pPr>
              <a:buFont typeface="+mj-lt"/>
              <a:buAutoNum type="arabicPeriod"/>
            </a:pPr>
            <a:r>
              <a:rPr lang="en-US" dirty="0" smtClean="0"/>
              <a:t>Construct a political cartoon decoding method</a:t>
            </a:r>
          </a:p>
          <a:p>
            <a:pPr>
              <a:buFont typeface="+mj-lt"/>
              <a:buAutoNum type="arabicPeriod"/>
            </a:pPr>
            <a:r>
              <a:rPr lang="en-US" dirty="0" smtClean="0"/>
              <a:t>Identify a political cartoonist’s point of view</a:t>
            </a:r>
          </a:p>
          <a:p>
            <a:pPr>
              <a:buFont typeface="+mj-lt"/>
              <a:buAutoNum type="arabicPeriod"/>
            </a:pPr>
            <a:r>
              <a:rPr lang="en-US" dirty="0"/>
              <a:t>Analyze (decode) political cartoons and explain their </a:t>
            </a:r>
            <a:r>
              <a:rPr lang="en-US" dirty="0" smtClean="0"/>
              <a:t>meaning</a:t>
            </a:r>
          </a:p>
          <a:p>
            <a:pPr>
              <a:buFont typeface="+mj-lt"/>
              <a:buAutoNum type="arabicPeriod"/>
            </a:pPr>
            <a:r>
              <a:rPr lang="en-US" dirty="0" smtClean="0"/>
              <a:t>Think critically about the message contained within a political cartoon</a:t>
            </a:r>
          </a:p>
          <a:p>
            <a:pPr>
              <a:buFont typeface="+mj-lt"/>
              <a:buAutoNum type="arabicPeriod"/>
            </a:pPr>
            <a:endParaRPr lang="en-US" dirty="0"/>
          </a:p>
        </p:txBody>
      </p:sp>
    </p:spTree>
    <p:extLst>
      <p:ext uri="{BB962C8B-B14F-4D97-AF65-F5344CB8AC3E}">
        <p14:creationId xmlns:p14="http://schemas.microsoft.com/office/powerpoint/2010/main" val="1351912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The Possibilities….</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The use of varied technological applications will address the following trouble areas:</a:t>
            </a:r>
          </a:p>
          <a:p>
            <a:pPr>
              <a:buFont typeface="+mj-lt"/>
              <a:buAutoNum type="arabicPeriod"/>
            </a:pPr>
            <a:r>
              <a:rPr lang="en-US" dirty="0" smtClean="0"/>
              <a:t>lack of student engagement</a:t>
            </a:r>
          </a:p>
          <a:p>
            <a:pPr>
              <a:buFont typeface="+mj-lt"/>
              <a:buAutoNum type="arabicPeriod"/>
            </a:pPr>
            <a:r>
              <a:rPr lang="en-US" dirty="0" smtClean="0"/>
              <a:t>lack of discussion (not involving sufficient number of students)</a:t>
            </a:r>
          </a:p>
          <a:p>
            <a:pPr>
              <a:buFont typeface="+mj-lt"/>
              <a:buAutoNum type="arabicPeriod"/>
            </a:pPr>
            <a:r>
              <a:rPr lang="en-US" dirty="0"/>
              <a:t>lack of collaborate work amongst </a:t>
            </a:r>
            <a:r>
              <a:rPr lang="en-US" dirty="0" smtClean="0"/>
              <a:t>students</a:t>
            </a:r>
          </a:p>
          <a:p>
            <a:pPr>
              <a:buFont typeface="+mj-lt"/>
              <a:buAutoNum type="arabicPeriod"/>
            </a:pPr>
            <a:r>
              <a:rPr lang="en-US" dirty="0" smtClean="0"/>
              <a:t>lack of formative assessment opportunities</a:t>
            </a:r>
          </a:p>
          <a:p>
            <a:pPr>
              <a:buFont typeface="+mj-lt"/>
              <a:buAutoNum type="arabicPeriod"/>
            </a:pPr>
            <a:r>
              <a:rPr lang="en-US" dirty="0" smtClean="0"/>
              <a:t>lack of opportunities for differentiation of learning</a:t>
            </a:r>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30736"/>
            <a:ext cx="2819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3260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002060"/>
                </a:solidFill>
              </a:rPr>
              <a:t>Activity 1-Anticipatory Set</a:t>
            </a:r>
            <a:r>
              <a:rPr lang="en-US" sz="2000" dirty="0" smtClean="0"/>
              <a:t/>
            </a:r>
            <a:br>
              <a:rPr lang="en-US" sz="2000" dirty="0" smtClean="0"/>
            </a:br>
            <a:r>
              <a:rPr lang="en-US" sz="1800" i="1" dirty="0" smtClean="0">
                <a:solidFill>
                  <a:srgbClr val="002060"/>
                </a:solidFill>
              </a:rPr>
              <a:t>Introductory activity aimed to assess prior knowledge</a:t>
            </a:r>
            <a:br>
              <a:rPr lang="en-US" sz="1800" i="1" dirty="0" smtClean="0">
                <a:solidFill>
                  <a:srgbClr val="002060"/>
                </a:solidFill>
              </a:rPr>
            </a:br>
            <a:r>
              <a:rPr lang="en-US" sz="1800" i="1" dirty="0" smtClean="0">
                <a:solidFill>
                  <a:srgbClr val="002060"/>
                </a:solidFill>
              </a:rPr>
              <a:t>Technological Application: “</a:t>
            </a:r>
            <a:r>
              <a:rPr lang="en-US" sz="1800" i="1" dirty="0" err="1" smtClean="0">
                <a:solidFill>
                  <a:srgbClr val="002060"/>
                </a:solidFill>
              </a:rPr>
              <a:t>Voicethread</a:t>
            </a:r>
            <a:r>
              <a:rPr lang="en-US" sz="1800" i="1" dirty="0" smtClean="0">
                <a:solidFill>
                  <a:srgbClr val="002060"/>
                </a:solidFill>
              </a:rPr>
              <a:t>”</a:t>
            </a:r>
            <a:endParaRPr lang="en-US" sz="2000" dirty="0">
              <a:solidFill>
                <a:srgbClr val="002060"/>
              </a:solidFill>
            </a:endParaRPr>
          </a:p>
        </p:txBody>
      </p:sp>
      <p:sp>
        <p:nvSpPr>
          <p:cNvPr id="3" name="Content Placeholder 2"/>
          <p:cNvSpPr>
            <a:spLocks noGrp="1"/>
          </p:cNvSpPr>
          <p:nvPr>
            <p:ph idx="1"/>
          </p:nvPr>
        </p:nvSpPr>
        <p:spPr/>
        <p:txBody>
          <a:bodyPr/>
          <a:lstStyle/>
          <a:p>
            <a:r>
              <a:rPr lang="en-US" dirty="0" smtClean="0"/>
              <a:t>Without any accompanying information, students are provided with two political cartoon images and they are asked to examine each closely in an attempt to decipher meaning-students engage in “discovery” learning</a:t>
            </a:r>
          </a:p>
          <a:p>
            <a:r>
              <a:rPr lang="en-US" dirty="0" smtClean="0"/>
              <a:t>The teacher provides guiding questions which the students need to consider while examining the images (have a listen!)</a:t>
            </a:r>
          </a:p>
          <a:p>
            <a:r>
              <a:rPr lang="en-US" dirty="0" smtClean="0"/>
              <a:t>Students use the “</a:t>
            </a:r>
            <a:r>
              <a:rPr lang="en-US" dirty="0" err="1" smtClean="0"/>
              <a:t>voicethread</a:t>
            </a:r>
            <a:r>
              <a:rPr lang="en-US" dirty="0" smtClean="0"/>
              <a:t>” application to answer these questions, ask their own questions, leave generic comments and hopefully engage in a </a:t>
            </a:r>
            <a:r>
              <a:rPr lang="en-US" dirty="0" smtClean="0"/>
              <a:t>discussion</a:t>
            </a:r>
          </a:p>
          <a:p>
            <a:r>
              <a:rPr lang="en-US" dirty="0" smtClean="0"/>
              <a:t>“Flipped Classroom” Methodology</a:t>
            </a:r>
            <a:endParaRPr lang="en-US" dirty="0" smtClean="0"/>
          </a:p>
          <a:p>
            <a:r>
              <a:rPr lang="en-US" dirty="0">
                <a:hlinkClick r:id="rId2"/>
              </a:rPr>
              <a:t>http://</a:t>
            </a:r>
            <a:r>
              <a:rPr lang="en-US" dirty="0" smtClean="0">
                <a:hlinkClick r:id="rId2"/>
              </a:rPr>
              <a:t>webinars.voicethread.com/share/3105129/</a:t>
            </a:r>
            <a:endParaRPr lang="en-US" dirty="0" smtClean="0"/>
          </a:p>
          <a:p>
            <a:endParaRPr lang="en-US" dirty="0"/>
          </a:p>
        </p:txBody>
      </p:sp>
    </p:spTree>
    <p:extLst>
      <p:ext uri="{BB962C8B-B14F-4D97-AF65-F5344CB8AC3E}">
        <p14:creationId xmlns:p14="http://schemas.microsoft.com/office/powerpoint/2010/main" val="2726942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solidFill>
                  <a:srgbClr val="002060"/>
                </a:solidFill>
              </a:rPr>
              <a:t>Benefits of Using “</a:t>
            </a:r>
            <a:r>
              <a:rPr lang="en-US" sz="2400" dirty="0" err="1" smtClean="0">
                <a:solidFill>
                  <a:srgbClr val="002060"/>
                </a:solidFill>
              </a:rPr>
              <a:t>Voicethread</a:t>
            </a:r>
            <a:r>
              <a:rPr lang="en-US" sz="2400" dirty="0" smtClean="0">
                <a:solidFill>
                  <a:srgbClr val="002060"/>
                </a:solidFill>
              </a:rPr>
              <a:t>” in this instance</a:t>
            </a:r>
            <a:endParaRPr lang="en-US" sz="2400" dirty="0">
              <a:solidFill>
                <a:srgbClr val="002060"/>
              </a:solidFill>
            </a:endParaRPr>
          </a:p>
        </p:txBody>
      </p:sp>
      <p:sp>
        <p:nvSpPr>
          <p:cNvPr id="8" name="Text Placeholder 7"/>
          <p:cNvSpPr>
            <a:spLocks noGrp="1"/>
          </p:cNvSpPr>
          <p:nvPr>
            <p:ph type="body" idx="1"/>
          </p:nvPr>
        </p:nvSpPr>
        <p:spPr/>
        <p:txBody>
          <a:bodyPr/>
          <a:lstStyle/>
          <a:p>
            <a:pPr algn="ctr"/>
            <a:r>
              <a:rPr lang="en-US" u="sng" dirty="0" smtClean="0"/>
              <a:t>Traditional</a:t>
            </a:r>
            <a:endParaRPr lang="en-US" u="sng" dirty="0"/>
          </a:p>
        </p:txBody>
      </p:sp>
      <p:sp>
        <p:nvSpPr>
          <p:cNvPr id="9" name="Content Placeholder 8"/>
          <p:cNvSpPr>
            <a:spLocks noGrp="1"/>
          </p:cNvSpPr>
          <p:nvPr>
            <p:ph sz="half" idx="2"/>
          </p:nvPr>
        </p:nvSpPr>
        <p:spPr/>
        <p:txBody>
          <a:bodyPr/>
          <a:lstStyle/>
          <a:p>
            <a:r>
              <a:rPr lang="en-US" dirty="0"/>
              <a:t>Difficult to generate discussion-allows some students to “zone out”</a:t>
            </a:r>
          </a:p>
          <a:p>
            <a:r>
              <a:rPr lang="en-US" dirty="0"/>
              <a:t>Shy/quiet students might be reluctant to contribute</a:t>
            </a:r>
          </a:p>
          <a:p>
            <a:r>
              <a:rPr lang="en-US" dirty="0"/>
              <a:t>Difficult to conduct formative assessment</a:t>
            </a:r>
          </a:p>
          <a:p>
            <a:r>
              <a:rPr lang="en-US" dirty="0" smtClean="0"/>
              <a:t>Bound by the physical classroom</a:t>
            </a:r>
          </a:p>
          <a:p>
            <a:endParaRPr lang="en-US" dirty="0"/>
          </a:p>
          <a:p>
            <a:pPr marL="0" indent="0">
              <a:buNone/>
            </a:pPr>
            <a:endParaRPr lang="en-US" dirty="0"/>
          </a:p>
        </p:txBody>
      </p:sp>
      <p:sp>
        <p:nvSpPr>
          <p:cNvPr id="10" name="Text Placeholder 9"/>
          <p:cNvSpPr>
            <a:spLocks noGrp="1"/>
          </p:cNvSpPr>
          <p:nvPr>
            <p:ph type="body" sz="quarter" idx="3"/>
          </p:nvPr>
        </p:nvSpPr>
        <p:spPr/>
        <p:txBody>
          <a:bodyPr/>
          <a:lstStyle/>
          <a:p>
            <a:pPr algn="ctr"/>
            <a:r>
              <a:rPr lang="en-US" u="sng" dirty="0" smtClean="0"/>
              <a:t>With Technology</a:t>
            </a:r>
            <a:endParaRPr lang="en-US" u="sng" dirty="0"/>
          </a:p>
        </p:txBody>
      </p:sp>
      <p:sp>
        <p:nvSpPr>
          <p:cNvPr id="11" name="Content Placeholder 10"/>
          <p:cNvSpPr>
            <a:spLocks noGrp="1"/>
          </p:cNvSpPr>
          <p:nvPr>
            <p:ph sz="quarter" idx="4"/>
          </p:nvPr>
        </p:nvSpPr>
        <p:spPr/>
        <p:txBody>
          <a:bodyPr>
            <a:normAutofit fontScale="85000" lnSpcReduction="20000"/>
          </a:bodyPr>
          <a:lstStyle/>
          <a:p>
            <a:r>
              <a:rPr lang="en-US" dirty="0"/>
              <a:t>Generates considerable </a:t>
            </a:r>
            <a:r>
              <a:rPr lang="en-US" dirty="0" smtClean="0"/>
              <a:t>discussion/collaboration</a:t>
            </a:r>
            <a:endParaRPr lang="en-US" dirty="0"/>
          </a:p>
          <a:p>
            <a:r>
              <a:rPr lang="en-US" dirty="0"/>
              <a:t>Shy/quiet students are encouraged to contribute by maintaining </a:t>
            </a:r>
            <a:r>
              <a:rPr lang="en-US" dirty="0" smtClean="0"/>
              <a:t>anonymity if they choose</a:t>
            </a:r>
            <a:endParaRPr lang="en-US" dirty="0"/>
          </a:p>
          <a:p>
            <a:r>
              <a:rPr lang="en-US" dirty="0"/>
              <a:t>Allows </a:t>
            </a:r>
            <a:r>
              <a:rPr lang="en-US" dirty="0" smtClean="0"/>
              <a:t>teacher </a:t>
            </a:r>
            <a:r>
              <a:rPr lang="en-US" dirty="0"/>
              <a:t>to pinpoint where various students are at in terms of background knowledge</a:t>
            </a:r>
          </a:p>
          <a:p>
            <a:r>
              <a:rPr lang="en-US" dirty="0" smtClean="0"/>
              <a:t>Students can engage in this process anywhere</a:t>
            </a:r>
          </a:p>
          <a:p>
            <a:r>
              <a:rPr lang="en-US" dirty="0"/>
              <a:t>Engaging process/increases student motivation for learning</a:t>
            </a:r>
          </a:p>
          <a:p>
            <a:endParaRPr lang="en-US" dirty="0"/>
          </a:p>
        </p:txBody>
      </p:sp>
    </p:spTree>
    <p:extLst>
      <p:ext uri="{BB962C8B-B14F-4D97-AF65-F5344CB8AC3E}">
        <p14:creationId xmlns:p14="http://schemas.microsoft.com/office/powerpoint/2010/main" val="3096735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000" dirty="0" smtClean="0">
                <a:solidFill>
                  <a:srgbClr val="002060"/>
                </a:solidFill>
              </a:rPr>
              <a:t>Assignment 2-Brainstorming Activity</a:t>
            </a:r>
            <a:br>
              <a:rPr lang="en-US" sz="2000" dirty="0" smtClean="0">
                <a:solidFill>
                  <a:srgbClr val="002060"/>
                </a:solidFill>
              </a:rPr>
            </a:br>
            <a:r>
              <a:rPr lang="en-US" sz="1800" i="1" dirty="0" smtClean="0">
                <a:solidFill>
                  <a:srgbClr val="002060"/>
                </a:solidFill>
              </a:rPr>
              <a:t>Aim is to engage in an inductive learning exercise and to create discussion and debate </a:t>
            </a:r>
            <a:br>
              <a:rPr lang="en-US" sz="1800" i="1" dirty="0" smtClean="0">
                <a:solidFill>
                  <a:srgbClr val="002060"/>
                </a:solidFill>
              </a:rPr>
            </a:br>
            <a:r>
              <a:rPr lang="en-US" sz="1800" i="1" dirty="0" smtClean="0">
                <a:solidFill>
                  <a:srgbClr val="002060"/>
                </a:solidFill>
              </a:rPr>
              <a:t>Technological Applications: “</a:t>
            </a:r>
            <a:r>
              <a:rPr lang="en-US" sz="1800" i="1" dirty="0" err="1">
                <a:solidFill>
                  <a:srgbClr val="002060"/>
                </a:solidFill>
              </a:rPr>
              <a:t>W</a:t>
            </a:r>
            <a:r>
              <a:rPr lang="en-US" sz="1800" i="1" dirty="0" err="1" smtClean="0">
                <a:solidFill>
                  <a:srgbClr val="002060"/>
                </a:solidFill>
              </a:rPr>
              <a:t>allwisher</a:t>
            </a:r>
            <a:r>
              <a:rPr lang="en-US" sz="1800" i="1" dirty="0" smtClean="0">
                <a:solidFill>
                  <a:srgbClr val="002060"/>
                </a:solidFill>
              </a:rPr>
              <a:t>” and “</a:t>
            </a:r>
            <a:r>
              <a:rPr lang="en-US" sz="1800" i="1" dirty="0" err="1">
                <a:solidFill>
                  <a:srgbClr val="002060"/>
                </a:solidFill>
              </a:rPr>
              <a:t>B</a:t>
            </a:r>
            <a:r>
              <a:rPr lang="en-US" sz="1800" i="1" dirty="0" err="1" smtClean="0">
                <a:solidFill>
                  <a:srgbClr val="002060"/>
                </a:solidFill>
              </a:rPr>
              <a:t>ubbl</a:t>
            </a:r>
            <a:r>
              <a:rPr lang="en-US" sz="1800" i="1" dirty="0" smtClean="0">
                <a:solidFill>
                  <a:srgbClr val="002060"/>
                </a:solidFill>
              </a:rPr>
              <a:t>”</a:t>
            </a:r>
            <a:r>
              <a:rPr lang="en-US" sz="1800" i="1" dirty="0" smtClean="0"/>
              <a:t/>
            </a:r>
            <a:br>
              <a:rPr lang="en-US" sz="1800" i="1" dirty="0" smtClean="0"/>
            </a:br>
            <a:endParaRPr lang="en-US" sz="2000" dirty="0"/>
          </a:p>
        </p:txBody>
      </p:sp>
      <p:sp>
        <p:nvSpPr>
          <p:cNvPr id="8" name="Content Placeholder 7"/>
          <p:cNvSpPr>
            <a:spLocks noGrp="1"/>
          </p:cNvSpPr>
          <p:nvPr>
            <p:ph idx="1"/>
          </p:nvPr>
        </p:nvSpPr>
        <p:spPr>
          <a:xfrm>
            <a:off x="1009443" y="1807361"/>
            <a:ext cx="7125112" cy="4212439"/>
          </a:xfrm>
        </p:spPr>
        <p:txBody>
          <a:bodyPr>
            <a:normAutofit fontScale="70000" lnSpcReduction="20000"/>
          </a:bodyPr>
          <a:lstStyle/>
          <a:p>
            <a:r>
              <a:rPr lang="en-US" dirty="0" smtClean="0"/>
              <a:t>The aim of this inductive learning activity is for students to conceptually arrive at:</a:t>
            </a:r>
          </a:p>
          <a:p>
            <a:pPr>
              <a:buAutoNum type="arabicPeriod"/>
            </a:pPr>
            <a:r>
              <a:rPr lang="en-US" dirty="0" smtClean="0"/>
              <a:t>A “decoding” methodology which can be universally applied to political cartoons to establish meaning</a:t>
            </a:r>
          </a:p>
          <a:p>
            <a:pPr>
              <a:buAutoNum type="arabicPeriod"/>
            </a:pPr>
            <a:r>
              <a:rPr lang="en-US" dirty="0" smtClean="0"/>
              <a:t>What common devices political cartoonists routinely use to communicate their message effectively</a:t>
            </a:r>
          </a:p>
          <a:p>
            <a:r>
              <a:rPr lang="en-US" dirty="0" smtClean="0"/>
              <a:t>Students will all first visit a teacher created wall in “</a:t>
            </a:r>
            <a:r>
              <a:rPr lang="en-US" dirty="0" err="1" smtClean="0"/>
              <a:t>wallwisher</a:t>
            </a:r>
            <a:r>
              <a:rPr lang="en-US" dirty="0" smtClean="0"/>
              <a:t>” so that the entire class, including the teacher, can simultaneously examine the two images from Activity 1 again, plus four new cartoon images which have a common theme</a:t>
            </a:r>
          </a:p>
          <a:p>
            <a:r>
              <a:rPr lang="en-US" dirty="0" smtClean="0"/>
              <a:t>As the class collectively attempts to identify a concise “decoding” methodology, the teacher transplants their thoughts into “flow chart” style using “</a:t>
            </a:r>
            <a:r>
              <a:rPr lang="en-US" dirty="0" err="1" smtClean="0"/>
              <a:t>bubbl</a:t>
            </a:r>
            <a:r>
              <a:rPr lang="en-US" dirty="0" smtClean="0"/>
              <a:t>”</a:t>
            </a:r>
          </a:p>
          <a:p>
            <a:r>
              <a:rPr lang="en-US" dirty="0" smtClean="0"/>
              <a:t>Once completed, the product is then </a:t>
            </a:r>
            <a:r>
              <a:rPr lang="en-US" dirty="0" err="1" smtClean="0"/>
              <a:t>reimbedded</a:t>
            </a:r>
            <a:r>
              <a:rPr lang="en-US" dirty="0" smtClean="0"/>
              <a:t> into “</a:t>
            </a:r>
            <a:r>
              <a:rPr lang="en-US" dirty="0" err="1" smtClean="0"/>
              <a:t>wallwisher</a:t>
            </a:r>
            <a:r>
              <a:rPr lang="en-US" dirty="0" smtClean="0"/>
              <a:t>” to create a visual record to which the students can refer to for reference </a:t>
            </a:r>
            <a:r>
              <a:rPr lang="en-US" dirty="0" smtClean="0">
                <a:hlinkClick r:id="rId2"/>
              </a:rPr>
              <a:t>http</a:t>
            </a:r>
            <a:r>
              <a:rPr lang="en-US" dirty="0">
                <a:hlinkClick r:id="rId2"/>
              </a:rPr>
              <a:t>://</a:t>
            </a:r>
            <a:r>
              <a:rPr lang="en-US" dirty="0" smtClean="0">
                <a:hlinkClick r:id="rId2"/>
              </a:rPr>
              <a:t>wallwisher.com/wall/pcbrainsorm1</a:t>
            </a:r>
            <a:r>
              <a:rPr lang="en-US" dirty="0" smtClean="0"/>
              <a:t>  (click “zoom” to enlarge)</a:t>
            </a:r>
            <a:endParaRPr lang="en-US" b="1" dirty="0" smtClean="0"/>
          </a:p>
          <a:p>
            <a:r>
              <a:rPr lang="en-US" dirty="0" smtClean="0"/>
              <a:t>In a similar manner, another brainstorming activity using “</a:t>
            </a:r>
            <a:r>
              <a:rPr lang="en-US" dirty="0" err="1" smtClean="0"/>
              <a:t>wallwisher</a:t>
            </a:r>
            <a:r>
              <a:rPr lang="en-US" dirty="0" smtClean="0"/>
              <a:t>” and “</a:t>
            </a:r>
            <a:r>
              <a:rPr lang="en-US" dirty="0" err="1" smtClean="0"/>
              <a:t>bubbl</a:t>
            </a:r>
            <a:r>
              <a:rPr lang="en-US" dirty="0" smtClean="0"/>
              <a:t>” creates a “Political Cartoon Devices” concept map to which students can refer for reference  </a:t>
            </a:r>
            <a:r>
              <a:rPr lang="en-US" dirty="0">
                <a:hlinkClick r:id="rId3"/>
              </a:rPr>
              <a:t>http://wallwisher.com/wall/pcbrainstorm2</a:t>
            </a:r>
            <a:r>
              <a:rPr lang="en-US" dirty="0"/>
              <a:t> </a:t>
            </a:r>
            <a:endParaRPr lang="en-US" dirty="0" smtClean="0"/>
          </a:p>
          <a:p>
            <a:pPr marL="0" indent="0">
              <a:buNone/>
            </a:pPr>
            <a:r>
              <a:rPr lang="en-US" dirty="0" smtClean="0"/>
              <a:t>      (click “zoom” to enlarge)</a:t>
            </a:r>
          </a:p>
          <a:p>
            <a:pPr>
              <a:buAutoNum type="arabicPeriod"/>
            </a:pPr>
            <a:endParaRPr lang="en-US" dirty="0"/>
          </a:p>
        </p:txBody>
      </p:sp>
    </p:spTree>
    <p:extLst>
      <p:ext uri="{BB962C8B-B14F-4D97-AF65-F5344CB8AC3E}">
        <p14:creationId xmlns:p14="http://schemas.microsoft.com/office/powerpoint/2010/main" val="3226302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000" dirty="0" smtClean="0">
                <a:solidFill>
                  <a:srgbClr val="002060"/>
                </a:solidFill>
              </a:rPr>
              <a:t>Benefits of Using the Combination of “</a:t>
            </a:r>
            <a:r>
              <a:rPr lang="en-US" sz="2000" dirty="0" err="1" smtClean="0">
                <a:solidFill>
                  <a:srgbClr val="002060"/>
                </a:solidFill>
              </a:rPr>
              <a:t>Bubbl</a:t>
            </a:r>
            <a:r>
              <a:rPr lang="en-US" sz="2000" dirty="0" smtClean="0">
                <a:solidFill>
                  <a:srgbClr val="002060"/>
                </a:solidFill>
              </a:rPr>
              <a:t>” and “</a:t>
            </a:r>
            <a:r>
              <a:rPr lang="en-US" sz="2000" dirty="0" err="1" smtClean="0">
                <a:solidFill>
                  <a:srgbClr val="002060"/>
                </a:solidFill>
              </a:rPr>
              <a:t>Wallwisher</a:t>
            </a:r>
            <a:r>
              <a:rPr lang="en-US" sz="2000" dirty="0" smtClean="0">
                <a:solidFill>
                  <a:srgbClr val="002060"/>
                </a:solidFill>
              </a:rPr>
              <a:t>” in this Instance</a:t>
            </a:r>
            <a:endParaRPr lang="en-US" sz="2000" dirty="0">
              <a:solidFill>
                <a:srgbClr val="002060"/>
              </a:solidFill>
            </a:endParaRPr>
          </a:p>
        </p:txBody>
      </p:sp>
      <p:sp>
        <p:nvSpPr>
          <p:cNvPr id="5" name="Text Placeholder 4"/>
          <p:cNvSpPr>
            <a:spLocks noGrp="1"/>
          </p:cNvSpPr>
          <p:nvPr>
            <p:ph type="body" idx="1"/>
          </p:nvPr>
        </p:nvSpPr>
        <p:spPr/>
        <p:txBody>
          <a:bodyPr/>
          <a:lstStyle/>
          <a:p>
            <a:pPr algn="ctr"/>
            <a:r>
              <a:rPr lang="en-US" u="sng" dirty="0" smtClean="0"/>
              <a:t>Traditional</a:t>
            </a:r>
            <a:endParaRPr lang="en-US" u="sng" dirty="0"/>
          </a:p>
        </p:txBody>
      </p:sp>
      <p:sp>
        <p:nvSpPr>
          <p:cNvPr id="6" name="Content Placeholder 5"/>
          <p:cNvSpPr>
            <a:spLocks noGrp="1"/>
          </p:cNvSpPr>
          <p:nvPr>
            <p:ph sz="half" idx="2"/>
          </p:nvPr>
        </p:nvSpPr>
        <p:spPr/>
        <p:txBody>
          <a:bodyPr>
            <a:normAutofit lnSpcReduction="10000"/>
          </a:bodyPr>
          <a:lstStyle/>
          <a:p>
            <a:r>
              <a:rPr lang="en-US" sz="1400" dirty="0"/>
              <a:t>Not very engaging </a:t>
            </a:r>
          </a:p>
          <a:p>
            <a:r>
              <a:rPr lang="en-US" sz="1400" dirty="0"/>
              <a:t>Often limited to </a:t>
            </a:r>
            <a:r>
              <a:rPr lang="en-US" sz="1400" dirty="0" smtClean="0"/>
              <a:t>an </a:t>
            </a:r>
            <a:r>
              <a:rPr lang="en-US" sz="1400" dirty="0"/>
              <a:t>individual </a:t>
            </a:r>
            <a:r>
              <a:rPr lang="en-US" sz="1400" dirty="0" smtClean="0"/>
              <a:t>exercise.  </a:t>
            </a:r>
          </a:p>
          <a:p>
            <a:r>
              <a:rPr lang="en-US" sz="1400" dirty="0" smtClean="0"/>
              <a:t>If it is not “brainstorming” but rather information facilitated through a handout, the process is limited to deductive thinking </a:t>
            </a:r>
          </a:p>
          <a:p>
            <a:r>
              <a:rPr lang="en-US" sz="1400" dirty="0" smtClean="0"/>
              <a:t>Shy/quiet voices are not heard</a:t>
            </a:r>
          </a:p>
          <a:p>
            <a:r>
              <a:rPr lang="en-US" sz="1400" dirty="0" smtClean="0"/>
              <a:t>Entails </a:t>
            </a:r>
            <a:r>
              <a:rPr lang="en-US" sz="1400" dirty="0"/>
              <a:t>lots of writing on the board/overhead projector…could be difficult to see/copy</a:t>
            </a:r>
          </a:p>
          <a:p>
            <a:r>
              <a:rPr lang="en-US" sz="1400" dirty="0"/>
              <a:t>Once it’s erased from a board…it’s gone</a:t>
            </a:r>
          </a:p>
          <a:p>
            <a:endParaRPr lang="en-US" dirty="0"/>
          </a:p>
        </p:txBody>
      </p:sp>
      <p:sp>
        <p:nvSpPr>
          <p:cNvPr id="7" name="Text Placeholder 6"/>
          <p:cNvSpPr>
            <a:spLocks noGrp="1"/>
          </p:cNvSpPr>
          <p:nvPr>
            <p:ph type="body" sz="quarter" idx="3"/>
          </p:nvPr>
        </p:nvSpPr>
        <p:spPr/>
        <p:txBody>
          <a:bodyPr/>
          <a:lstStyle/>
          <a:p>
            <a:pPr algn="ctr"/>
            <a:r>
              <a:rPr lang="en-US" u="sng" dirty="0" smtClean="0"/>
              <a:t>With Technology</a:t>
            </a:r>
            <a:endParaRPr lang="en-US" u="sng" dirty="0"/>
          </a:p>
        </p:txBody>
      </p:sp>
      <p:sp>
        <p:nvSpPr>
          <p:cNvPr id="8" name="Content Placeholder 7"/>
          <p:cNvSpPr>
            <a:spLocks noGrp="1"/>
          </p:cNvSpPr>
          <p:nvPr>
            <p:ph sz="quarter" idx="4"/>
          </p:nvPr>
        </p:nvSpPr>
        <p:spPr/>
        <p:txBody>
          <a:bodyPr>
            <a:normAutofit fontScale="62500" lnSpcReduction="20000"/>
          </a:bodyPr>
          <a:lstStyle/>
          <a:p>
            <a:r>
              <a:rPr lang="en-US" sz="2000" dirty="0"/>
              <a:t>Students </a:t>
            </a:r>
            <a:r>
              <a:rPr lang="en-US" sz="2000" dirty="0" smtClean="0"/>
              <a:t>would hopefully </a:t>
            </a:r>
            <a:r>
              <a:rPr lang="en-US" sz="2000" dirty="0"/>
              <a:t>find this to be an interesting application, therefore motivation increases</a:t>
            </a:r>
          </a:p>
          <a:p>
            <a:r>
              <a:rPr lang="en-US" sz="2000" dirty="0" smtClean="0"/>
              <a:t>It’s a collaborative exercise which facilitates inductive thinking</a:t>
            </a:r>
            <a:endParaRPr lang="en-US" sz="2000" dirty="0"/>
          </a:p>
          <a:p>
            <a:r>
              <a:rPr lang="en-US" sz="2000" dirty="0"/>
              <a:t>Use in conjunction with “</a:t>
            </a:r>
            <a:r>
              <a:rPr lang="en-US" sz="2000" dirty="0" err="1"/>
              <a:t>wallwisher</a:t>
            </a:r>
            <a:r>
              <a:rPr lang="en-US" sz="2000" dirty="0"/>
              <a:t>” to provide everyone, even reluctant speakers a voice</a:t>
            </a:r>
          </a:p>
          <a:p>
            <a:r>
              <a:rPr lang="en-US" sz="2000" dirty="0" smtClean="0"/>
              <a:t>Readily accessible resource. Can share with others-print </a:t>
            </a:r>
            <a:r>
              <a:rPr lang="en-US" sz="2000" dirty="0"/>
              <a:t>off and </a:t>
            </a:r>
            <a:r>
              <a:rPr lang="en-US" sz="2000" dirty="0" smtClean="0"/>
              <a:t>distribute, email, </a:t>
            </a:r>
            <a:r>
              <a:rPr lang="en-US" sz="2000" dirty="0"/>
              <a:t>or embed somewhere so students can refer to </a:t>
            </a:r>
            <a:r>
              <a:rPr lang="en-US" sz="2000" dirty="0" smtClean="0"/>
              <a:t>it repeatedly and for review</a:t>
            </a:r>
            <a:endParaRPr lang="en-US" sz="2000" dirty="0"/>
          </a:p>
          <a:p>
            <a:r>
              <a:rPr lang="en-US" sz="2000" dirty="0"/>
              <a:t>excellent tool for visual </a:t>
            </a:r>
            <a:r>
              <a:rPr lang="en-US" sz="2000" dirty="0" smtClean="0"/>
              <a:t>learners who struggle with linear type thinking</a:t>
            </a:r>
            <a:endParaRPr lang="en-US" sz="2000" dirty="0"/>
          </a:p>
          <a:p>
            <a:endParaRPr lang="en-US" dirty="0"/>
          </a:p>
        </p:txBody>
      </p:sp>
    </p:spTree>
    <p:extLst>
      <p:ext uri="{BB962C8B-B14F-4D97-AF65-F5344CB8AC3E}">
        <p14:creationId xmlns:p14="http://schemas.microsoft.com/office/powerpoint/2010/main" val="1762494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000" dirty="0" smtClean="0">
                <a:solidFill>
                  <a:srgbClr val="002060"/>
                </a:solidFill>
              </a:rPr>
              <a:t>Activity 3-Checking for Understanding/Learning</a:t>
            </a:r>
            <a:br>
              <a:rPr lang="en-US" sz="2000" dirty="0" smtClean="0">
                <a:solidFill>
                  <a:srgbClr val="002060"/>
                </a:solidFill>
              </a:rPr>
            </a:br>
            <a:r>
              <a:rPr lang="en-US" sz="1800" i="1" dirty="0" smtClean="0">
                <a:solidFill>
                  <a:srgbClr val="002060"/>
                </a:solidFill>
              </a:rPr>
              <a:t>formative assessment opportunity for teacher to gauge the level of comprehension and to adjust subsequent instruction accordingly</a:t>
            </a:r>
            <a:br>
              <a:rPr lang="en-US" sz="1800" i="1" dirty="0" smtClean="0">
                <a:solidFill>
                  <a:srgbClr val="002060"/>
                </a:solidFill>
              </a:rPr>
            </a:br>
            <a:r>
              <a:rPr lang="en-US" sz="1800" i="1" dirty="0" smtClean="0">
                <a:solidFill>
                  <a:srgbClr val="002060"/>
                </a:solidFill>
              </a:rPr>
              <a:t>Technological Application: “Poll Everywhere”</a:t>
            </a:r>
            <a:endParaRPr lang="en-US" sz="2000" dirty="0">
              <a:solidFill>
                <a:srgbClr val="002060"/>
              </a:solidFill>
            </a:endParaRPr>
          </a:p>
        </p:txBody>
      </p:sp>
      <p:sp>
        <p:nvSpPr>
          <p:cNvPr id="8" name="Content Placeholder 7"/>
          <p:cNvSpPr>
            <a:spLocks noGrp="1"/>
          </p:cNvSpPr>
          <p:nvPr>
            <p:ph idx="1"/>
          </p:nvPr>
        </p:nvSpPr>
        <p:spPr/>
        <p:txBody>
          <a:bodyPr>
            <a:normAutofit fontScale="92500" lnSpcReduction="10000"/>
          </a:bodyPr>
          <a:lstStyle/>
          <a:p>
            <a:endParaRPr lang="en-US" dirty="0" smtClean="0"/>
          </a:p>
          <a:p>
            <a:endParaRPr lang="en-US" dirty="0"/>
          </a:p>
          <a:p>
            <a:endParaRPr lang="en-US" dirty="0" smtClean="0"/>
          </a:p>
          <a:p>
            <a:r>
              <a:rPr lang="en-US" dirty="0" smtClean="0"/>
              <a:t>This might amount to an “exit slip” type of activity to end a lesson</a:t>
            </a:r>
          </a:p>
          <a:p>
            <a:r>
              <a:rPr lang="en-US" dirty="0" smtClean="0"/>
              <a:t>It could also be used during the lesson at any point to check for understanding/learning</a:t>
            </a:r>
          </a:p>
          <a:p>
            <a:r>
              <a:rPr lang="en-US" dirty="0" smtClean="0"/>
              <a:t>Formative assessment questions:</a:t>
            </a:r>
            <a:r>
              <a:rPr lang="en-US" sz="1400" dirty="0" smtClean="0"/>
              <a:t> (cut/paste the link below)</a:t>
            </a:r>
          </a:p>
          <a:p>
            <a:pPr marL="0" indent="0">
              <a:buNone/>
            </a:pPr>
            <a:r>
              <a:rPr lang="en-US" sz="1400" dirty="0" smtClean="0"/>
              <a:t>http://www.polleverywhere.com/multiple_choice_polls/LTEyODIzMzQ2MzY</a:t>
            </a:r>
          </a:p>
          <a:p>
            <a:pPr marL="0" indent="0">
              <a:buNone/>
            </a:pPr>
            <a:r>
              <a:rPr lang="en-US" sz="1400" dirty="0" smtClean="0">
                <a:hlinkClick r:id="rId2"/>
              </a:rPr>
              <a:t>http://www.polleverywhere.com/multiple_choice_polls/LTEyMDU4MzI3OTA</a:t>
            </a:r>
            <a:endParaRPr lang="en-US" sz="1400" dirty="0" smtClean="0"/>
          </a:p>
          <a:p>
            <a:pPr marL="0" indent="0">
              <a:buNone/>
            </a:pPr>
            <a:r>
              <a:rPr lang="en-US" sz="1400" dirty="0" smtClean="0">
                <a:hlinkClick r:id="rId3"/>
              </a:rPr>
              <a:t>http://www.polleverywhere.com/multiple_choice_polls/LTE0MjM3NTg5OTU</a:t>
            </a:r>
            <a:endParaRPr lang="en-US" sz="1400" dirty="0" smtClean="0"/>
          </a:p>
          <a:p>
            <a:pPr marL="0" indent="0">
              <a:buNone/>
            </a:pPr>
            <a:r>
              <a:rPr lang="en-US" sz="1400" dirty="0" smtClean="0">
                <a:hlinkClick r:id="rId4"/>
              </a:rPr>
              <a:t>http://www.polleverywhere.com/free_text_polls/MzUwNTAwMTAw</a:t>
            </a: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a:p>
        </p:txBody>
      </p:sp>
    </p:spTree>
    <p:extLst>
      <p:ext uri="{BB962C8B-B14F-4D97-AF65-F5344CB8AC3E}">
        <p14:creationId xmlns:p14="http://schemas.microsoft.com/office/powerpoint/2010/main" val="468495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1725</TotalTime>
  <Words>1375</Words>
  <Application>Microsoft Office PowerPoint</Application>
  <PresentationFormat>On-screen Show (4:3)</PresentationFormat>
  <Paragraphs>139</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Summer</vt:lpstr>
      <vt:lpstr>Problem of Practice </vt:lpstr>
      <vt:lpstr>Instructional Setting</vt:lpstr>
      <vt:lpstr>Instructional Objectives</vt:lpstr>
      <vt:lpstr>The Possibilities….</vt:lpstr>
      <vt:lpstr>Activity 1-Anticipatory Set Introductory activity aimed to assess prior knowledge Technological Application: “Voicethread”</vt:lpstr>
      <vt:lpstr>Benefits of Using “Voicethread” in this instance</vt:lpstr>
      <vt:lpstr>Assignment 2-Brainstorming Activity Aim is to engage in an inductive learning exercise and to create discussion and debate  Technological Applications: “Wallwisher” and “Bubbl” </vt:lpstr>
      <vt:lpstr>Benefits of Using the Combination of “Bubbl” and “Wallwisher” in this Instance</vt:lpstr>
      <vt:lpstr>Activity 3-Checking for Understanding/Learning formative assessment opportunity for teacher to gauge the level of comprehension and to adjust subsequent instruction accordingly Technological Application: “Poll Everywhere”</vt:lpstr>
      <vt:lpstr>Benefits of Using “Poll Everywhere” in this Instance</vt:lpstr>
      <vt:lpstr>Activity 4a-Practical Application Aim is to apply learning to a practical example. The collectively constructed “decoding” method is collaboratively applied to a political cartoon Technology Application: “Wallwisher” </vt:lpstr>
      <vt:lpstr>Benefits of Using “Wallwisher” in this Instance</vt:lpstr>
      <vt:lpstr>Activity 4b-Student Generated Political Cartoons Aim is for students to apply the various political cartoon devices which they have learned in the construction of their own cartoons Technological Application: “Wallwisher” </vt:lpstr>
      <vt:lpstr>Benefits of Using “Wallwisher” in this Instance</vt:lpstr>
      <vt:lpstr>Evaluation/Feedback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of Practice</dc:title>
  <dc:creator>Owner</dc:creator>
  <cp:lastModifiedBy>Owner</cp:lastModifiedBy>
  <cp:revision>66</cp:revision>
  <dcterms:created xsi:type="dcterms:W3CDTF">2012-05-19T03:13:24Z</dcterms:created>
  <dcterms:modified xsi:type="dcterms:W3CDTF">2012-06-04T07:34:33Z</dcterms:modified>
</cp:coreProperties>
</file>