
<file path=[Content_Types].xml><?xml version="1.0" encoding="utf-8"?>
<Types xmlns="http://schemas.openxmlformats.org/package/2006/content-types">
  <Override PartName="/ppt/slideLayouts/slideLayout18.xml" ContentType="application/vnd.openxmlformats-officedocument.presentationml.slideLayout+xml"/>
  <Override PartName="/ppt/slideLayouts/slideLayout1.xml" ContentType="application/vnd.openxmlformats-officedocument.presentationml.slideLayout+xml"/>
  <Default Extension="png" ContentType="image/png"/>
  <Default Extension="rels" ContentType="application/vnd.openxmlformats-package.relationships+xml"/>
  <Default Extension="jpeg" ContentType="image/jpeg"/>
  <Default Extension="xml" ContentType="application/xml"/>
  <Override PartName="/ppt/slides/slide9.xml" ContentType="application/vnd.openxmlformats-officedocument.presentationml.slide+xml"/>
  <Override PartName="/ppt/slideLayouts/slideLayout16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slideLayouts/slideLayout17.xml" ContentType="application/vnd.openxmlformats-officedocument.presentationml.slideLayout+xml"/>
  <Override PartName="/ppt/slideLayouts/slideLayout2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  <p:sldId id="266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 varScale="1">
        <p:scale>
          <a:sx n="98" d="100"/>
          <a:sy n="98" d="100"/>
        </p:scale>
        <p:origin x="-64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eg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09800" y="3124200"/>
            <a:ext cx="6477000" cy="1914144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09800" y="5056632"/>
            <a:ext cx="6477000" cy="704088"/>
          </a:xfrm>
        </p:spPr>
        <p:txBody>
          <a:bodyPr vert="horz" lIns="91440" tIns="0" rIns="45720" bIns="0" rtlCol="0">
            <a:normAutofit/>
          </a:bodyPr>
          <a:lstStyle>
            <a:lvl1pPr marL="0" indent="0" algn="l" defTabSz="914400" rtl="0" eaLnBrk="1" latinLnBrk="0" hangingPunct="1">
              <a:lnSpc>
                <a:spcPts val="2600"/>
              </a:lnSpc>
              <a:spcBef>
                <a:spcPts val="2000"/>
              </a:spcBef>
              <a:buSzPct val="90000"/>
              <a:buFontTx/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00216"/>
            <a:ext cx="19842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352" y="6300216"/>
            <a:ext cx="3813048" cy="274320"/>
          </a:xfrm>
        </p:spPr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300216"/>
            <a:ext cx="685800" cy="274320"/>
          </a:xfrm>
        </p:spPr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tx1"/>
                </a:solidFill>
                <a:latin typeface="Rockwell" pitchFamily="18" charset="0"/>
                <a:ea typeface="+mn-ea"/>
                <a:cs typeface="+mn-cs"/>
              </a:defRPr>
            </a:lvl1pPr>
          </a:lstStyle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10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4645152" y="1735138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12" name="Content Placeholder 2"/>
          <p:cNvSpPr>
            <a:spLocks noGrp="1"/>
          </p:cNvSpPr>
          <p:nvPr>
            <p:ph sz="half" idx="15"/>
          </p:nvPr>
        </p:nvSpPr>
        <p:spPr>
          <a:xfrm>
            <a:off x="4645152" y="3870960"/>
            <a:ext cx="356616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690048"/>
            <a:ext cx="356393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0" y="368490"/>
            <a:ext cx="3566160" cy="562749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398" y="2866030"/>
            <a:ext cx="3563938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7546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7544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3" name="Group 7"/>
          <p:cNvGrpSpPr/>
          <p:nvPr/>
        </p:nvGrpSpPr>
        <p:grpSpPr>
          <a:xfrm rot="21421631">
            <a:off x="629028" y="505650"/>
            <a:ext cx="3850925" cy="5516274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4"/>
          </p:nvPr>
        </p:nvSpPr>
        <p:spPr>
          <a:xfrm rot="21421631">
            <a:off x="808793" y="667560"/>
            <a:ext cx="3468664" cy="512472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"/>
          <p:cNvGrpSpPr/>
          <p:nvPr/>
        </p:nvGrpSpPr>
        <p:grpSpPr>
          <a:xfrm rot="21214351">
            <a:off x="313409" y="3520798"/>
            <a:ext cx="4088024" cy="302602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 rot="21214351">
            <a:off x="491057" y="3682579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232774">
            <a:off x="169481" y="241256"/>
            <a:ext cx="4088024" cy="3026020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347129" y="403037"/>
            <a:ext cx="3704109" cy="2697083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13434" y="1524000"/>
            <a:ext cx="356616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200" b="1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3432" y="2699982"/>
            <a:ext cx="3566160" cy="216317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32774">
            <a:off x="2059282" y="379100"/>
            <a:ext cx="5031327" cy="3443312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8736"/>
            <a:ext cx="7315200" cy="98797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32774">
            <a:off x="2248157" y="564564"/>
            <a:ext cx="4653577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3762374"/>
            <a:ext cx="7315200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3600" b="1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grpSp>
        <p:nvGrpSpPr>
          <p:cNvPr id="3" name="Group 13"/>
          <p:cNvGrpSpPr/>
          <p:nvPr/>
        </p:nvGrpSpPr>
        <p:grpSpPr>
          <a:xfrm rot="21420000">
            <a:off x="113687" y="116368"/>
            <a:ext cx="3969060" cy="3705360"/>
            <a:chOff x="1524000" y="381000"/>
            <a:chExt cx="3657600" cy="4737978"/>
          </a:xfrm>
        </p:grpSpPr>
        <p:sp>
          <p:nvSpPr>
            <p:cNvPr id="15" name="Rectangle 14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7" name="Picture Placeholder 9"/>
          <p:cNvSpPr>
            <a:spLocks noGrp="1"/>
          </p:cNvSpPr>
          <p:nvPr>
            <p:ph type="pic" sz="quarter" idx="17"/>
          </p:nvPr>
        </p:nvSpPr>
        <p:spPr>
          <a:xfrm rot="21420000">
            <a:off x="299151" y="304998"/>
            <a:ext cx="3598455" cy="3334235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  <p:grpSp>
        <p:nvGrpSpPr>
          <p:cNvPr id="8" name="Group 9"/>
          <p:cNvGrpSpPr/>
          <p:nvPr/>
        </p:nvGrpSpPr>
        <p:grpSpPr>
          <a:xfrm rot="360000">
            <a:off x="4165479" y="323141"/>
            <a:ext cx="4792693" cy="3443312"/>
            <a:chOff x="1524000" y="381000"/>
            <a:chExt cx="3657600" cy="4737978"/>
          </a:xfrm>
        </p:grpSpPr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3" name="Picture Placeholder 9"/>
          <p:cNvSpPr>
            <a:spLocks noGrp="1"/>
          </p:cNvSpPr>
          <p:nvPr>
            <p:ph type="pic" sz="quarter" idx="16"/>
          </p:nvPr>
        </p:nvSpPr>
        <p:spPr>
          <a:xfrm rot="360000">
            <a:off x="4336486" y="507668"/>
            <a:ext cx="4432860" cy="307238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926106"/>
            <a:ext cx="7315200" cy="990600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551682" y="450851"/>
            <a:ext cx="846083" cy="5357812"/>
          </a:xfrm>
        </p:spPr>
        <p:txBody>
          <a:bodyPr vert="eaVert" anchor="t" anchorCtr="0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450851"/>
            <a:ext cx="5943600" cy="5357812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Title Slide with Watermark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122215" y="3200400"/>
            <a:ext cx="8021782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r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60813" y="3833095"/>
            <a:ext cx="4724400" cy="1209964"/>
          </a:xfrm>
        </p:spPr>
        <p:txBody>
          <a:bodyPr lIns="45720" tIns="0" rIns="45720" bIns="0" anchor="b" anchorCtr="0">
            <a:noAutofit/>
          </a:bodyPr>
          <a:lstStyle>
            <a:lvl1pPr algn="l">
              <a:lnSpc>
                <a:spcPts val="5000"/>
              </a:lnSpc>
              <a:defRPr sz="460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0813" y="5056909"/>
            <a:ext cx="4724400" cy="706586"/>
          </a:xfrm>
        </p:spPr>
        <p:txBody>
          <a:bodyPr lIns="91440" tIns="0" rIns="45720" bIns="0">
            <a:normAutofit/>
          </a:bodyPr>
          <a:lstStyle>
            <a:lvl1pPr marL="0" indent="0" algn="l">
              <a:lnSpc>
                <a:spcPts val="2600"/>
              </a:lnSpc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98744"/>
            <a:ext cx="1981200" cy="273050"/>
          </a:xfrm>
        </p:spPr>
        <p:txBody>
          <a:bodyPr/>
          <a:lstStyle>
            <a:lvl1pPr algn="l">
              <a:defRPr sz="1100">
                <a:latin typeface="Rockwell" pitchFamily="18" charset="0"/>
              </a:defRPr>
            </a:lvl1pPr>
          </a:lstStyle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62400" y="6298744"/>
            <a:ext cx="3810000" cy="273050"/>
          </a:xfrm>
        </p:spPr>
        <p:txBody>
          <a:bodyPr/>
          <a:lstStyle>
            <a:lvl1pPr algn="l"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64856" y="6312392"/>
            <a:ext cx="685800" cy="265089"/>
          </a:xfrm>
        </p:spPr>
        <p:txBody>
          <a:bodyPr/>
          <a:lstStyle>
            <a:lvl1pPr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94560"/>
            <a:ext cx="7772400" cy="1362075"/>
          </a:xfrm>
        </p:spPr>
        <p:txBody>
          <a:bodyPr vert="horz" lIns="45720" tIns="0" rIns="45720" bIns="0" rtlCol="0" anchor="b" anchorCtr="0">
            <a:noAutofit/>
          </a:bodyPr>
          <a:lstStyle>
            <a:lvl1pPr algn="l" defTabSz="914400" rtl="0" eaLnBrk="1" latinLnBrk="0" hangingPunct="1">
              <a:lnSpc>
                <a:spcPts val="5000"/>
              </a:lnSpc>
              <a:spcBef>
                <a:spcPct val="0"/>
              </a:spcBef>
              <a:buNone/>
              <a:defRPr sz="4600" b="1" kern="1200" cap="none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57016"/>
            <a:ext cx="7772400" cy="987552"/>
          </a:xfrm>
        </p:spPr>
        <p:txBody>
          <a:bodyPr vert="horz" lIns="91440" tIns="0" rIns="45720" bIns="0" rtlCol="0" anchor="t" anchorCtr="0">
            <a:normAutofit/>
          </a:bodyPr>
          <a:lstStyle>
            <a:lvl1pPr marL="0" indent="0">
              <a:buNone/>
              <a:defRPr sz="2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lvl="0" indent="0" algn="l" defTabSz="914400" rtl="0" eaLnBrk="1" latinLnBrk="0" hangingPunct="1">
              <a:spcBef>
                <a:spcPts val="2000"/>
              </a:spcBef>
              <a:buSzPct val="90000"/>
              <a:buFontTx/>
              <a:buNone/>
            </a:pPr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7D87C-65A5-496D-87B3-2194CD1739D5}" type="slidenum">
              <a:rPr/>
              <a:pPr/>
              <a:t>‹#›</a:t>
            </a:fld>
            <a:endParaRPr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Watermark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712693" y="1689847"/>
            <a:ext cx="8431303" cy="2209800"/>
          </a:xfrm>
        </p:spPr>
        <p:txBody>
          <a:bodyPr wrap="none" lIns="0" tIns="0" rIns="0" bIns="0" anchor="ctr" anchorCtr="0">
            <a:noAutofit/>
          </a:bodyPr>
          <a:lstStyle>
            <a:lvl1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  <a:lvl2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2pPr>
            <a:lvl3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3pPr>
            <a:lvl4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4pPr>
            <a:lvl5pPr marL="0" indent="0" algn="l">
              <a:spcBef>
                <a:spcPts val="0"/>
              </a:spcBef>
              <a:buNone/>
              <a:defRPr sz="12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5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196353"/>
            <a:ext cx="5334000" cy="1362075"/>
          </a:xfrm>
        </p:spPr>
        <p:txBody>
          <a:bodyPr lIns="45720" tIns="0" rIns="45720" bIns="0" anchor="b" anchorCtr="0"/>
          <a:lstStyle>
            <a:lvl1pPr algn="l">
              <a:lnSpc>
                <a:spcPts val="5000"/>
              </a:lnSpc>
              <a:defRPr sz="4600" b="1" cap="none" baseline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560618"/>
            <a:ext cx="5334000" cy="983087"/>
          </a:xfrm>
        </p:spPr>
        <p:txBody>
          <a:bodyPr tIns="0" rIns="45720" bIns="0" anchor="t" anchorCtr="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Section with Picture"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52775" y="4069804"/>
            <a:ext cx="5538788" cy="1162050"/>
          </a:xfrm>
        </p:spPr>
        <p:txBody>
          <a:bodyPr tIns="0" bIns="0" anchor="b"/>
          <a:lstStyle>
            <a:lvl1pPr algn="l">
              <a:lnSpc>
                <a:spcPts val="4600"/>
              </a:lnSpc>
              <a:defRPr sz="4600" b="1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grpSp>
        <p:nvGrpSpPr>
          <p:cNvPr id="3" name="Group 8"/>
          <p:cNvGrpSpPr/>
          <p:nvPr/>
        </p:nvGrpSpPr>
        <p:grpSpPr>
          <a:xfrm rot="21240000">
            <a:off x="654352" y="445180"/>
            <a:ext cx="5416247" cy="3630168"/>
            <a:chOff x="1524000" y="381000"/>
            <a:chExt cx="3657600" cy="4737978"/>
          </a:xfrm>
        </p:grpSpPr>
        <p:sp>
          <p:nvSpPr>
            <p:cNvPr id="10" name="Rectangle 9"/>
            <p:cNvSpPr/>
            <p:nvPr userDrawn="1"/>
          </p:nvSpPr>
          <p:spPr>
            <a:xfrm>
              <a:off x="1524000" y="381000"/>
              <a:ext cx="3657600" cy="47244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1524000" y="381000"/>
              <a:ext cx="3657600" cy="4737978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5000">
                  <a:schemeClr val="bg1">
                    <a:alpha val="75000"/>
                  </a:schemeClr>
                </a:gs>
                <a:gs pos="100000">
                  <a:schemeClr val="bg1"/>
                </a:gs>
                <a:gs pos="100000">
                  <a:schemeClr val="bg1"/>
                </a:gs>
              </a:gsLst>
              <a:path path="rect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90500" dist="88900" dir="13500000">
                <a:schemeClr val="bg1">
                  <a:lumMod val="65000"/>
                  <a:alpha val="25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</p:grpSp>
      <p:sp>
        <p:nvSpPr>
          <p:cNvPr id="12" name="Picture Placeholder 9"/>
          <p:cNvSpPr>
            <a:spLocks noGrp="1"/>
          </p:cNvSpPr>
          <p:nvPr>
            <p:ph type="pic" sz="quarter" idx="15"/>
          </p:nvPr>
        </p:nvSpPr>
        <p:spPr>
          <a:xfrm rot="21240000">
            <a:off x="857677" y="632632"/>
            <a:ext cx="5009597" cy="3255264"/>
          </a:xfrm>
          <a:solidFill>
            <a:schemeClr val="bg1">
              <a:lumMod val="85000"/>
            </a:schemeClr>
          </a:solidFill>
        </p:spPr>
        <p:txBody>
          <a:bodyPr/>
          <a:lstStyle>
            <a:lvl1pPr>
              <a:buNone/>
              <a:defRPr/>
            </a:lvl1pPr>
          </a:lstStyle>
          <a:p>
            <a:r>
              <a:rPr lang="en-CA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58117" y="5230906"/>
            <a:ext cx="5532958" cy="865093"/>
          </a:xfrm>
        </p:spPr>
        <p:txBody>
          <a:bodyPr/>
          <a:lstStyle>
            <a:lvl1pPr marL="0" indent="0">
              <a:buNone/>
              <a:defRPr sz="2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35139"/>
            <a:ext cx="3566160" cy="4056062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326" y="1419366"/>
            <a:ext cx="3200400" cy="584035"/>
          </a:xfrm>
        </p:spPr>
        <p:txBody>
          <a:bodyPr anchor="b"/>
          <a:lstStyle>
            <a:lvl1pPr marL="0" indent="0" algn="ctr"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97367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0247" y="1419366"/>
            <a:ext cx="3200400" cy="584035"/>
          </a:xfrm>
        </p:spPr>
        <p:txBody>
          <a:bodyPr anchor="b"/>
          <a:lstStyle>
            <a:lvl1pPr marL="0" indent="0" algn="ctr">
              <a:buNone/>
              <a:defRPr sz="2200" b="0">
                <a:solidFill>
                  <a:schemeClr val="tx2">
                    <a:lumMod val="60000"/>
                    <a:lumOff val="40000"/>
                  </a:schemeClr>
                </a:solidFill>
                <a:latin typeface="Impact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6514" y="2174875"/>
            <a:ext cx="3566160" cy="3616325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11" name="Picture 10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3" name="Picture 12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  <p:pic>
        <p:nvPicPr>
          <p:cNvPr id="12" name="Picture 11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039" y="1897040"/>
            <a:ext cx="3228975" cy="142875"/>
          </a:xfrm>
          <a:prstGeom prst="rect">
            <a:avLst/>
          </a:prstGeom>
        </p:spPr>
      </p:pic>
      <p:pic>
        <p:nvPicPr>
          <p:cNvPr id="14" name="Picture 13" descr="Comparison-Underlin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5960" y="1897040"/>
            <a:ext cx="3228975" cy="1428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735138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914400" y="3870960"/>
            <a:ext cx="7315200" cy="192024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slideLayout" Target="../slideLayouts/slideLayout20.xml"/><Relationship Id="rId21" Type="http://schemas.openxmlformats.org/officeDocument/2006/relationships/theme" Target="../theme/theme1.xml"/><Relationship Id="rId22" Type="http://schemas.openxmlformats.org/officeDocument/2006/relationships/image" Target="../media/image6.png"/><Relationship Id="rId23" Type="http://schemas.openxmlformats.org/officeDocument/2006/relationships/image" Target="../media/image7.png"/><Relationship Id="rId24" Type="http://schemas.openxmlformats.org/officeDocument/2006/relationships/image" Target="../media/image8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slideLayout" Target="../slideLayouts/slideLayout17.xml"/><Relationship Id="rId18" Type="http://schemas.openxmlformats.org/officeDocument/2006/relationships/slideLayout" Target="../slideLayouts/slideLayout18.xml"/><Relationship Id="rId19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03238"/>
            <a:ext cx="7313613" cy="8683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735138"/>
            <a:ext cx="7313613" cy="40560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63438" y="6314461"/>
            <a:ext cx="1295400" cy="2650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fld id="{923FFBD2-2535-4C42-A7D8-9950D6F0B171}" type="datetimeFigureOut">
              <a:rPr lang="en-US" smtClean="0"/>
              <a:pPr/>
              <a:t>5/22/12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2607" y="6305797"/>
            <a:ext cx="3717967" cy="2592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  <a:latin typeface="Rockwell" pitchFamily="18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21388" y="5476097"/>
            <a:ext cx="1483056" cy="85184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00">
                <a:gradFill>
                  <a:gsLst>
                    <a:gs pos="0">
                      <a:schemeClr val="tx1">
                        <a:alpha val="10000"/>
                      </a:schemeClr>
                    </a:gs>
                    <a:gs pos="100000">
                      <a:schemeClr val="tx1">
                        <a:alpha val="10000"/>
                      </a:schemeClr>
                    </a:gs>
                  </a:gsLst>
                  <a:lin ang="5400000" scaled="0"/>
                </a:gradFill>
                <a:latin typeface="Impact" pitchFamily="34" charset="0"/>
              </a:defRPr>
            </a:lvl1pPr>
          </a:lstStyle>
          <a:p>
            <a:fld id="{259F3BFB-3E8A-B048-A56A-E2518E65E70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r:id="rId1"/>
    <p:sldLayoutId r:id="rId2"/>
    <p:sldLayoutId r:id="rId3"/>
    <p:sldLayoutId r:id="rId4"/>
    <p:sldLayoutId r:id="rId5"/>
    <p:sldLayoutId r:id="rId6"/>
    <p:sldLayoutId r:id="rId7"/>
    <p:sldLayoutId r:id="rId8"/>
    <p:sldLayoutId r:id="rId9"/>
    <p:sldLayoutId r:id="rId10"/>
    <p:sldLayoutId r:id="rId11"/>
    <p:sldLayoutId r:id="rId12"/>
    <p:sldLayoutId r:id="rId13"/>
    <p:sldLayoutId r:id="rId14"/>
    <p:sldLayoutId r:id="rId15"/>
    <p:sldLayoutId r:id="rId16"/>
    <p:sldLayoutId r:id="rId17"/>
    <p:sldLayoutId r:id="rId18"/>
    <p:sldLayoutId r:id="rId19"/>
    <p:sldLayoutId r:id="rId20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3550" indent="-463550" algn="l" defTabSz="914400" rtl="0" eaLnBrk="1" latinLnBrk="0" hangingPunct="1">
        <a:spcBef>
          <a:spcPts val="2000"/>
        </a:spcBef>
        <a:buSzPct val="90000"/>
        <a:buFontTx/>
        <a:buBlip>
          <a:blip r:embed="rId22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SzPct val="90000"/>
        <a:buFontTx/>
        <a:buBlip>
          <a:blip r:embed="rId23"/>
        </a:buBlip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255713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7025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938338" indent="-341313" algn="l" defTabSz="914400" rtl="0" eaLnBrk="1" latinLnBrk="0" hangingPunct="1">
        <a:spcBef>
          <a:spcPts val="600"/>
        </a:spcBef>
        <a:buSzPct val="90000"/>
        <a:buFontTx/>
        <a:buBlip>
          <a:blip r:embed="rId24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3" Type="http://schemas.openxmlformats.org/officeDocument/2006/relationships/hyperlink" Target="http://voicethread.com/share/3091395/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3" Type="http://schemas.openxmlformats.org/officeDocument/2006/relationships/hyperlink" Target="https://msbelisle.wikispaces.com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s://docs.google.com/spreadsheet/viewform?formkey=dEhGMDdRQ3BSVDRCbzZjblB5dUtNa2c6MQ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838200"/>
            <a:ext cx="6858000" cy="2819400"/>
          </a:xfrm>
        </p:spPr>
        <p:txBody>
          <a:bodyPr/>
          <a:lstStyle/>
          <a:p>
            <a:r>
              <a:rPr lang="en-US" dirty="0" smtClean="0"/>
              <a:t>PROBLEM OF PRACTICE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2514600"/>
            <a:ext cx="6858000" cy="3810000"/>
          </a:xfrm>
        </p:spPr>
        <p:txBody>
          <a:bodyPr>
            <a:noAutofit/>
          </a:bodyPr>
          <a:lstStyle/>
          <a:p>
            <a:r>
              <a:rPr lang="en-US" dirty="0" smtClean="0"/>
              <a:t>Curriculum Design: Information Technology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Monique Belisle</a:t>
            </a:r>
          </a:p>
          <a:p>
            <a:r>
              <a:rPr lang="en-US" dirty="0" smtClean="0"/>
              <a:t>University of Oregon, Spring 2012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Problem: Demonstrations in sewing class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The logistics of having 26 students gather around a sewing machine to see, hear, and understand what I am doing is a nightmare.</a:t>
            </a:r>
          </a:p>
          <a:p>
            <a:r>
              <a:rPr lang="en-GB" dirty="0" smtClean="0"/>
              <a:t>I have to re-show the demo the next day for students who were absent, which wastes my time and takes time away from other students in the class.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Practice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/>
              <a:t>At the moment the only way to demonstrate threading and machine or new sewing technique is to have the students stand around and watch as I go through the steps. </a:t>
            </a:r>
          </a:p>
          <a:p>
            <a:r>
              <a:rPr lang="en-GB" dirty="0" smtClean="0"/>
              <a:t>To help with student focus and engagement I break the class into two and do the demo twice, which takes twice as long. </a:t>
            </a:r>
          </a:p>
          <a:p>
            <a:r>
              <a:rPr lang="en-GB" dirty="0" smtClean="0"/>
              <a:t>In doing this most students walk away understanding what to do, however there are always a few who missed something because they could not see!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Student Absences…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When a students has missed the demonstration I have to show them one on one.</a:t>
            </a:r>
          </a:p>
          <a:p>
            <a:r>
              <a:rPr lang="en-GB" dirty="0" smtClean="0"/>
              <a:t>I have tried directing students to ask others to show them, however, important pieces of information are often missed. </a:t>
            </a:r>
          </a:p>
          <a:p>
            <a:r>
              <a:rPr lang="en-GB" dirty="0" smtClean="0"/>
              <a:t>In the end, I do a third demo and call out to any students who still have questions to come and watch. 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Solutions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As solutions to my problem I have decided to create </a:t>
            </a:r>
          </a:p>
          <a:p>
            <a:r>
              <a:rPr lang="en-GB" dirty="0" smtClean="0"/>
              <a:t>a video posted on teacher tube</a:t>
            </a:r>
          </a:p>
          <a:p>
            <a:r>
              <a:rPr lang="en-GB" dirty="0" smtClean="0"/>
              <a:t> step by step slide show on voice thread </a:t>
            </a:r>
          </a:p>
          <a:p>
            <a:r>
              <a:rPr lang="en-GB" dirty="0" smtClean="0"/>
              <a:t>a wiki</a:t>
            </a:r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Teachertube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Student will be able to watch a demonstration of me threading the top of the sewing machines used in sewing class</a:t>
            </a:r>
          </a:p>
          <a:p>
            <a:r>
              <a:rPr lang="en-US" dirty="0" smtClean="0"/>
              <a:t>A video was the most obvious solution and I wanted to try and compare it to the voice thread and wiki.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914400" y="4038600"/>
            <a:ext cx="73136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http://</a:t>
            </a:r>
            <a:r>
              <a:rPr lang="en-US" dirty="0" err="1" smtClean="0"/>
              <a:t>www.teachertube.com/viewVideo.php?video_id</a:t>
            </a:r>
            <a:r>
              <a:rPr lang="en-US" dirty="0" smtClean="0"/>
              <a:t>=265941&amp;title=</a:t>
            </a:r>
            <a:r>
              <a:rPr lang="en-US" dirty="0" err="1" smtClean="0"/>
              <a:t>Threading_a_Bernina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Voice thread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0" y="1600200"/>
            <a:ext cx="4572000" cy="3352800"/>
          </a:xfrm>
        </p:spPr>
        <p:txBody>
          <a:bodyPr>
            <a:normAutofit fontScale="25000" lnSpcReduction="20000"/>
          </a:bodyPr>
          <a:lstStyle/>
          <a:p>
            <a:r>
              <a:rPr lang="en-US" sz="7200" dirty="0" smtClean="0"/>
              <a:t>Sewing a closed seam sample</a:t>
            </a:r>
          </a:p>
          <a:p>
            <a:r>
              <a:rPr lang="en-US" sz="7200" dirty="0" smtClean="0"/>
              <a:t>The voice thread will take students through the steps of sewing a basic seam sample</a:t>
            </a:r>
          </a:p>
          <a:p>
            <a:r>
              <a:rPr lang="en-US" sz="7200" dirty="0" smtClean="0"/>
              <a:t>I like the idea of having still shots of all the steps</a:t>
            </a:r>
          </a:p>
          <a:p>
            <a:r>
              <a:rPr lang="en-US" sz="7200" dirty="0" smtClean="0"/>
              <a:t>I will be easier for students to go at a slow pace  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 </a:t>
            </a:r>
          </a:p>
        </p:txBody>
      </p:sp>
      <p:pic>
        <p:nvPicPr>
          <p:cNvPr id="4" name="Picture 3" descr="IMG_056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1600201"/>
            <a:ext cx="2789767" cy="373506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14400" y="5335261"/>
            <a:ext cx="75903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000FF"/>
                </a:solidFill>
                <a:hlinkClick r:id="rId3"/>
              </a:rPr>
              <a:t>http://voicethread.com/share/3091395/</a:t>
            </a:r>
            <a:endParaRPr lang="en-US" sz="2400" dirty="0" smtClean="0">
              <a:solidFill>
                <a:srgbClr val="0000FF"/>
              </a:solidFill>
            </a:endParaRPr>
          </a:p>
          <a:p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Wiki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4401" y="1735138"/>
            <a:ext cx="4191000" cy="4056062"/>
          </a:xfrm>
        </p:spPr>
        <p:txBody>
          <a:bodyPr/>
          <a:lstStyle/>
          <a:p>
            <a:r>
              <a:rPr lang="en-US" dirty="0" smtClean="0"/>
              <a:t>Sewing a dart</a:t>
            </a:r>
          </a:p>
          <a:p>
            <a:r>
              <a:rPr lang="en-US" dirty="0" smtClean="0"/>
              <a:t>Students will be able to see pictures and step instructions </a:t>
            </a:r>
          </a:p>
          <a:p>
            <a:r>
              <a:rPr lang="en-US" dirty="0" smtClean="0"/>
              <a:t>Students are invited to ask questions and add their own “tips” to the wiki.</a:t>
            </a:r>
          </a:p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4" name="Picture 3" descr="IMG_058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3633" y="1371600"/>
            <a:ext cx="3094567" cy="414314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14400" y="5514740"/>
            <a:ext cx="73136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hlinkClick r:id="rId3"/>
              </a:rPr>
              <a:t>https://msbelisle.wikispaces.com/</a:t>
            </a:r>
            <a:endParaRPr lang="en-US" sz="2400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do you think?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Please fill out my questionnaire to help me further my practice</a:t>
            </a:r>
          </a:p>
          <a:p>
            <a:r>
              <a:rPr lang="en-US" dirty="0" smtClean="0">
                <a:hlinkClick r:id="rId2"/>
              </a:rPr>
              <a:t>https://docs.google.com/spreadsheet/viewform?formkey=dEhGMDdRQ3BSVDRCbzZjblB5dUtNa2c6MQ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   </a:t>
            </a:r>
            <a:endParaRPr lang="en-US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4" Type="http://schemas.openxmlformats.org/officeDocument/2006/relationships/image" Target="../media/image4.jpeg"/><Relationship Id="rId5" Type="http://schemas.openxmlformats.org/officeDocument/2006/relationships/image" Target="../media/image5.jpeg"/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Inkwell">
  <a:themeElements>
    <a:clrScheme name="Inkwell">
      <a:dk1>
        <a:sysClr val="windowText" lastClr="000000"/>
      </a:dk1>
      <a:lt1>
        <a:sysClr val="window" lastClr="FFFFFF"/>
      </a:lt1>
      <a:dk2>
        <a:srgbClr val="584D2E"/>
      </a:dk2>
      <a:lt2>
        <a:srgbClr val="EFE7C3"/>
      </a:lt2>
      <a:accent1>
        <a:srgbClr val="860908"/>
      </a:accent1>
      <a:accent2>
        <a:srgbClr val="4A0505"/>
      </a:accent2>
      <a:accent3>
        <a:srgbClr val="7A500A"/>
      </a:accent3>
      <a:accent4>
        <a:srgbClr val="C47810"/>
      </a:accent4>
      <a:accent5>
        <a:srgbClr val="827752"/>
      </a:accent5>
      <a:accent6>
        <a:srgbClr val="B5BB83"/>
      </a:accent6>
      <a:hlink>
        <a:srgbClr val="C47810"/>
      </a:hlink>
      <a:folHlink>
        <a:srgbClr val="F0A43A"/>
      </a:folHlink>
    </a:clrScheme>
    <a:fontScheme name="Inkwell">
      <a:majorFont>
        <a:latin typeface="Goudy Old Style"/>
        <a:ea typeface=""/>
        <a:cs typeface=""/>
        <a:font script="Jpan" typeface="ＭＳ Ｐ明朝"/>
      </a:majorFont>
      <a:minorFont>
        <a:latin typeface="Goudy Old Style"/>
        <a:ea typeface=""/>
        <a:cs typeface=""/>
        <a:font script="Jpan" typeface="ＭＳ Ｐ明朝"/>
      </a:minorFont>
    </a:fontScheme>
    <a:fmtScheme name="Inkwell">
      <a: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3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150000"/>
              </a:schemeClr>
              <a:schemeClr val="phClr">
                <a:alpha val="10000"/>
                <a:satMod val="120000"/>
              </a:schemeClr>
            </a:duotone>
          </a:blip>
          <a:stretch/>
        </a:blip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101600" dist="38100" dir="5400000" rotWithShape="0">
              <a:srgbClr val="000000">
                <a:alpha val="7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  <a:softEdge rad="63500"/>
          </a:effectLst>
        </a:effectStyle>
      </a:effectStyleLst>
      <a:bgFillStyleLst>
        <a:blipFill rotWithShape="1">
          <a:blip xmlns:r="http://schemas.openxmlformats.org/officeDocument/2006/relationships" r:embed="rId3"/>
          <a:stretch/>
        </a:blipFill>
        <a:blipFill rotWithShape="1">
          <a:blip xmlns:r="http://schemas.openxmlformats.org/officeDocument/2006/relationships" r:embed="rId4"/>
          <a:stretch/>
        </a:blipFill>
        <a:blipFill rotWithShape="1">
          <a:blip xmlns:r="http://schemas.openxmlformats.org/officeDocument/2006/relationships" r:embed="rId5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Inkwell.thmx</Template>
  <TotalTime>500</TotalTime>
  <Words>446</Words>
  <Application>Microsoft Macintosh PowerPoint</Application>
  <PresentationFormat>On-screen Show (4:3)</PresentationFormat>
  <Paragraphs>48</Paragraphs>
  <Slides>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Inkwell</vt:lpstr>
      <vt:lpstr>PROBLEM OF PRACTICE   </vt:lpstr>
      <vt:lpstr>My Problem: Demonstrations in sewing class</vt:lpstr>
      <vt:lpstr>Current Practice</vt:lpstr>
      <vt:lpstr>Student Absences…</vt:lpstr>
      <vt:lpstr>Solutions</vt:lpstr>
      <vt:lpstr>Teachertube </vt:lpstr>
      <vt:lpstr>Voice thread </vt:lpstr>
      <vt:lpstr>Wiki</vt:lpstr>
      <vt:lpstr>What do you think?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PROBLEM OF PRACTICE   </dc:title>
  <dc:creator>Monique Belisle</dc:creator>
  <cp:lastModifiedBy>Monique Belisle</cp:lastModifiedBy>
  <cp:revision>31</cp:revision>
  <dcterms:created xsi:type="dcterms:W3CDTF">2012-05-22T23:14:32Z</dcterms:created>
  <dcterms:modified xsi:type="dcterms:W3CDTF">2012-05-22T23:22:06Z</dcterms:modified>
</cp:coreProperties>
</file>